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slides/slide55.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s/slide2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Override PartName="/ppt/slides/slide234.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8"/>
  </p:notesMasterIdLst>
  <p:sldIdLst>
    <p:sldId id="27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91" r:id="rId235"/>
    <p:sldId id="489" r:id="rId236"/>
    <p:sldId id="490" r:id="rId23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659" autoAdjust="0"/>
  </p:normalViewPr>
  <p:slideViewPr>
    <p:cSldViewPr>
      <p:cViewPr varScale="1">
        <p:scale>
          <a:sx n="98" d="100"/>
          <a:sy n="98" d="100"/>
        </p:scale>
        <p:origin x="-1020" y="-102"/>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notesMaster" Target="notesMasters/notesMaster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viewProps" Target="viewProps.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tableStyles" Target="tableStyle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6502CD-21BB-43E4-8E47-0D4AD7C865D8}" type="datetimeFigureOut">
              <a:rPr lang="nl-NL" smtClean="0"/>
              <a:pPr/>
              <a:t>2-10-2018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196FCC-FBBB-4DCA-B09A-E18967DFCB90}"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1CF3439-F67F-4678-8F80-98F7237328DF}" type="datetime1">
              <a:rPr lang="nl-NL" smtClean="0"/>
              <a:pPr/>
              <a:t>2-10-2018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CE740CE-4A7A-4DE9-B26E-2FD3EB2DB7FF}" type="datetime1">
              <a:rPr lang="nl-NL" smtClean="0"/>
              <a:pPr/>
              <a:t>2-10-2018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9"/>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9"/>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D44FBEB-F0BA-47B0-9A1D-2176ED311D14}" type="datetime1">
              <a:rPr lang="nl-NL" smtClean="0"/>
              <a:pPr/>
              <a:t>2-10-2018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1"/>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5B59F89-381B-458A-817A-B0FE839894BB}" type="datetime1">
              <a:rPr lang="nl-NL" smtClean="0"/>
              <a:pPr/>
              <a:t>2-10-2018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CC0A8A7-CC2C-43B6-B288-671D718DF82F}" type="datetime1">
              <a:rPr lang="nl-NL" smtClean="0"/>
              <a:pPr/>
              <a:t>2-10-2018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374EF61-B910-407E-982C-B0A7E716AE76}" type="datetime1">
              <a:rPr lang="nl-NL" smtClean="0"/>
              <a:pPr/>
              <a:t>2-10-2018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10804D4-4977-4906-A5E4-6C489FD6D106}" type="datetime1">
              <a:rPr lang="nl-NL" smtClean="0"/>
              <a:pPr/>
              <a:t>2-10-2018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ED42051-DB44-4F53-89C1-B9FB4F6E2514}" type="datetime1">
              <a:rPr lang="nl-NL" smtClean="0"/>
              <a:pPr/>
              <a:t>2-10-2018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9E7A92E-7EFB-4C96-AC14-60D9A0016ABE}" type="datetime1">
              <a:rPr lang="nl-NL" smtClean="0"/>
              <a:pPr/>
              <a:t>2-10-2018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9"/>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9B44E0-84EC-48FB-B8F3-A22A7665F550}" type="datetime1">
              <a:rPr lang="nl-NL" smtClean="0"/>
              <a:pPr/>
              <a:t>2-10-2018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A860E0C-8BB2-4E8B-BA58-93F229BC4840}" type="slidenum">
              <a:rPr lang="nl-NL" smtClean="0"/>
              <a:pPr/>
              <a:t>‹nr.›</a:t>
            </a:fld>
            <a:endParaRPr lang="nl-NL"/>
          </a:p>
        </p:txBody>
      </p:sp>
    </p:spTree>
  </p:cSld>
  <p:clrMapOvr>
    <a:masterClrMapping/>
  </p:clrMapOvr>
  <p:transition spd="slow" advClick="0" advTm="10000">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1C5A6-9386-4D66-8B21-EB715775607E}" type="datetime1">
              <a:rPr lang="nl-NL" smtClean="0"/>
              <a:pPr/>
              <a:t>2-10-2018</a:t>
            </a:fld>
            <a:endParaRPr lang="nl-NL"/>
          </a:p>
        </p:txBody>
      </p:sp>
      <p:sp>
        <p:nvSpPr>
          <p:cNvPr id="5" name="Tijdelijke aanduiding voor voettekst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60E0C-8BB2-4E8B-BA58-93F229BC4840}" type="slidenum">
              <a:rPr lang="nl-NL" smtClean="0"/>
              <a:pPr/>
              <a:t>‹nr.›</a:t>
            </a:fld>
            <a:endParaRPr lang="nl-NL"/>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0">
    <p:zoom/>
  </p:transition>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222.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58204" cy="1154097"/>
          </a:xfrm>
        </p:spPr>
        <p:txBody>
          <a:bodyPr>
            <a:normAutofit/>
          </a:bodyPr>
          <a:lstStyle/>
          <a:p>
            <a:r>
              <a:rPr lang="nl-NL" sz="2000" dirty="0" smtClean="0"/>
              <a:t>De Kern.</a:t>
            </a:r>
            <a:endParaRPr lang="nl-NL" sz="2000" dirty="0"/>
          </a:p>
        </p:txBody>
      </p:sp>
      <p:pic>
        <p:nvPicPr>
          <p:cNvPr id="6" name="Tijdelijke aanduiding voor inhoud 5" descr="K0.jpg"/>
          <p:cNvPicPr>
            <a:picLocks noGrp="1" noChangeAspect="1"/>
          </p:cNvPicPr>
          <p:nvPr>
            <p:ph idx="1"/>
          </p:nvPr>
        </p:nvPicPr>
        <p:blipFill>
          <a:blip r:embed="rId2" cstate="print"/>
          <a:stretch>
            <a:fillRect/>
          </a:stretch>
        </p:blipFill>
        <p:spPr>
          <a:xfrm>
            <a:off x="500034" y="1500174"/>
            <a:ext cx="8168452" cy="4857784"/>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K32. Op de plek van de bovengenoemde oldtimer zijn in de jaren ’80  woningen gebouwd. Het zicht op de kerk is nagenoeg verdwenen. </a:t>
            </a:r>
            <a:br>
              <a:rPr lang="nl-NL" sz="2000" dirty="0"/>
            </a:br>
            <a:endParaRPr lang="nl-NL" sz="2000" dirty="0"/>
          </a:p>
        </p:txBody>
      </p:sp>
      <p:pic>
        <p:nvPicPr>
          <p:cNvPr id="6" name="Tijdelijke aanduiding voor inhoud 5" descr="K32.JPG"/>
          <p:cNvPicPr>
            <a:picLocks noGrp="1" noChangeAspect="1"/>
          </p:cNvPicPr>
          <p:nvPr>
            <p:ph idx="1"/>
          </p:nvPr>
        </p:nvPicPr>
        <p:blipFill>
          <a:blip r:embed="rId2" cstate="print"/>
          <a:stretch>
            <a:fillRect/>
          </a:stretch>
        </p:blipFill>
        <p:spPr>
          <a:xfrm>
            <a:off x="857224" y="1214422"/>
            <a:ext cx="7550724" cy="5054617"/>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G31. Zicht op de </a:t>
            </a:r>
            <a:r>
              <a:rPr lang="nl-NL" sz="2000" dirty="0" err="1"/>
              <a:t>Gaykingastraat</a:t>
            </a:r>
            <a:r>
              <a:rPr lang="nl-NL" sz="2000" dirty="0"/>
              <a:t> en op de achtergrond de </a:t>
            </a:r>
            <a:r>
              <a:rPr lang="nl-NL" sz="2000" dirty="0" err="1"/>
              <a:t>Lindenstraat</a:t>
            </a:r>
            <a:r>
              <a:rPr lang="nl-NL" sz="2000" dirty="0"/>
              <a:t> in de jaren dertig. De bruggetjes over de Schipsloot zijn nog aanwezig en de melkbussen staan nog aan de kant van de weg.</a:t>
            </a:r>
            <a:br>
              <a:rPr lang="nl-NL" sz="2000" dirty="0"/>
            </a:br>
            <a:endParaRPr lang="nl-NL" sz="2000" dirty="0"/>
          </a:p>
        </p:txBody>
      </p:sp>
      <p:pic>
        <p:nvPicPr>
          <p:cNvPr id="6" name="Tijdelijke aanduiding voor inhoud 5" descr="G31.jpg"/>
          <p:cNvPicPr>
            <a:picLocks noGrp="1" noChangeAspect="1"/>
          </p:cNvPicPr>
          <p:nvPr>
            <p:ph idx="1"/>
          </p:nvPr>
        </p:nvPicPr>
        <p:blipFill>
          <a:blip r:embed="rId2" cstate="print"/>
          <a:stretch>
            <a:fillRect/>
          </a:stretch>
        </p:blipFill>
        <p:spPr>
          <a:xfrm>
            <a:off x="671165" y="1428736"/>
            <a:ext cx="7860485" cy="489907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100</a:t>
            </a:fld>
            <a:endParaRPr lang="nl-NL"/>
          </a:p>
        </p:txBody>
      </p:sp>
    </p:spTree>
  </p:cSld>
  <p:clrMapOvr>
    <a:masterClrMapping/>
  </p:clrMapOvr>
  <p:transition spd="slow" advClick="0" advTm="10000">
    <p:zoom/>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G32. Dezelfde situatie in de jaren vijftig.</a:t>
            </a:r>
            <a:br>
              <a:rPr lang="nl-NL" sz="2000" dirty="0"/>
            </a:br>
            <a:endParaRPr lang="nl-NL" sz="2000" dirty="0"/>
          </a:p>
        </p:txBody>
      </p:sp>
      <p:pic>
        <p:nvPicPr>
          <p:cNvPr id="6" name="Tijdelijke aanduiding voor inhoud 5" descr="G32.jpg"/>
          <p:cNvPicPr>
            <a:picLocks noGrp="1" noChangeAspect="1"/>
          </p:cNvPicPr>
          <p:nvPr>
            <p:ph idx="1"/>
          </p:nvPr>
        </p:nvPicPr>
        <p:blipFill>
          <a:blip r:embed="rId2" cstate="print"/>
          <a:stretch>
            <a:fillRect/>
          </a:stretch>
        </p:blipFill>
        <p:spPr>
          <a:xfrm>
            <a:off x="785786" y="1428736"/>
            <a:ext cx="7647351" cy="4941145"/>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101</a:t>
            </a:fld>
            <a:endParaRPr lang="nl-NL"/>
          </a:p>
        </p:txBody>
      </p:sp>
    </p:spTree>
  </p:cSld>
  <p:clrMapOvr>
    <a:masterClrMapping/>
  </p:clrMapOvr>
  <p:transition spd="slow" advClick="0" advTm="10000">
    <p:zoom/>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G33. De </a:t>
            </a:r>
            <a:r>
              <a:rPr lang="nl-NL" sz="2000" dirty="0" err="1"/>
              <a:t>Gaykingastraat</a:t>
            </a:r>
            <a:r>
              <a:rPr lang="nl-NL" sz="2000" dirty="0"/>
              <a:t> zoals het nu is.</a:t>
            </a:r>
            <a:br>
              <a:rPr lang="nl-NL" sz="2000" dirty="0"/>
            </a:br>
            <a:endParaRPr lang="nl-NL" sz="2000" dirty="0"/>
          </a:p>
        </p:txBody>
      </p:sp>
      <p:pic>
        <p:nvPicPr>
          <p:cNvPr id="6" name="Tijdelijke aanduiding voor inhoud 5" descr="G33.JPG"/>
          <p:cNvPicPr>
            <a:picLocks noGrp="1" noChangeAspect="1"/>
          </p:cNvPicPr>
          <p:nvPr>
            <p:ph idx="1"/>
          </p:nvPr>
        </p:nvPicPr>
        <p:blipFill>
          <a:blip r:embed="rId2" cstate="print"/>
          <a:stretch>
            <a:fillRect/>
          </a:stretch>
        </p:blipFill>
        <p:spPr>
          <a:xfrm>
            <a:off x="928662" y="1428736"/>
            <a:ext cx="7370101" cy="4933704"/>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102</a:t>
            </a:fld>
            <a:endParaRPr lang="nl-NL"/>
          </a:p>
        </p:txBody>
      </p:sp>
    </p:spTree>
  </p:cSld>
  <p:clrMapOvr>
    <a:masterClrMapping/>
  </p:clrMapOvr>
  <p:transition spd="slow" advClick="0" advTm="10000">
    <p:zoom/>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G3a1. Dit huis stond op de hoek van de </a:t>
            </a:r>
            <a:r>
              <a:rPr lang="nl-NL" sz="2000" dirty="0" err="1"/>
              <a:t>Gaykingastraat</a:t>
            </a:r>
            <a:r>
              <a:rPr lang="nl-NL" sz="2000" dirty="0"/>
              <a:t> en de Stadsweg. Het werd in 1908 gebouwd door de familie van </a:t>
            </a:r>
            <a:r>
              <a:rPr lang="nl-NL" sz="2000" dirty="0" err="1"/>
              <a:t>Hummelen</a:t>
            </a:r>
            <a:r>
              <a:rPr lang="nl-NL" sz="2000" dirty="0"/>
              <a:t> en in 1973 weer afgebroken. Het stond bekend als het spookhuis van Ten Boer.</a:t>
            </a:r>
            <a:br>
              <a:rPr lang="nl-NL" sz="2000" dirty="0"/>
            </a:br>
            <a:endParaRPr lang="nl-NL" sz="2000" dirty="0"/>
          </a:p>
        </p:txBody>
      </p:sp>
      <p:pic>
        <p:nvPicPr>
          <p:cNvPr id="6" name="Tijdelijke aanduiding voor inhoud 5" descr="G3A1.jpg"/>
          <p:cNvPicPr>
            <a:picLocks noGrp="1" noChangeAspect="1"/>
          </p:cNvPicPr>
          <p:nvPr>
            <p:ph idx="1"/>
          </p:nvPr>
        </p:nvPicPr>
        <p:blipFill>
          <a:blip r:embed="rId2" cstate="print"/>
          <a:stretch>
            <a:fillRect/>
          </a:stretch>
        </p:blipFill>
        <p:spPr>
          <a:xfrm>
            <a:off x="674260" y="1357298"/>
            <a:ext cx="7806856"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103</a:t>
            </a:fld>
            <a:endParaRPr lang="nl-NL"/>
          </a:p>
        </p:txBody>
      </p:sp>
    </p:spTree>
  </p:cSld>
  <p:clrMapOvr>
    <a:masterClrMapping/>
  </p:clrMapOvr>
  <p:transition spd="slow" advClick="0" advTm="10000">
    <p:zoom/>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G3a2. De situatie zoals het nu is.</a:t>
            </a:r>
            <a:br>
              <a:rPr lang="nl-NL" sz="2000" dirty="0"/>
            </a:br>
            <a:endParaRPr lang="nl-NL" sz="2000" dirty="0"/>
          </a:p>
        </p:txBody>
      </p:sp>
      <p:pic>
        <p:nvPicPr>
          <p:cNvPr id="6" name="Tijdelijke aanduiding voor inhoud 5" descr="G3A2.JPG"/>
          <p:cNvPicPr>
            <a:picLocks noGrp="1" noChangeAspect="1"/>
          </p:cNvPicPr>
          <p:nvPr>
            <p:ph idx="1"/>
          </p:nvPr>
        </p:nvPicPr>
        <p:blipFill>
          <a:blip r:embed="rId2" cstate="print"/>
          <a:stretch>
            <a:fillRect/>
          </a:stretch>
        </p:blipFill>
        <p:spPr>
          <a:xfrm>
            <a:off x="928662" y="1428736"/>
            <a:ext cx="7398684" cy="4952838"/>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104</a:t>
            </a:fld>
            <a:endParaRPr lang="nl-NL"/>
          </a:p>
        </p:txBody>
      </p:sp>
    </p:spTree>
  </p:cSld>
  <p:clrMapOvr>
    <a:masterClrMapping/>
  </p:clrMapOvr>
  <p:transition spd="slow" advClick="0" advTm="10000">
    <p:zoom/>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G41. Zicht op de </a:t>
            </a:r>
            <a:r>
              <a:rPr lang="nl-NL" sz="2000" dirty="0" err="1"/>
              <a:t>Gaykingastraat</a:t>
            </a:r>
            <a:r>
              <a:rPr lang="nl-NL" sz="2000" dirty="0"/>
              <a:t> met de Schipsloot richting de </a:t>
            </a:r>
            <a:r>
              <a:rPr lang="nl-NL" sz="2000" dirty="0" err="1"/>
              <a:t>Boltbrug</a:t>
            </a:r>
            <a:r>
              <a:rPr lang="nl-NL" sz="2000" dirty="0"/>
              <a:t>.</a:t>
            </a:r>
            <a:br>
              <a:rPr lang="nl-NL" sz="2000" dirty="0"/>
            </a:br>
            <a:endParaRPr lang="nl-NL" sz="2000" dirty="0"/>
          </a:p>
        </p:txBody>
      </p:sp>
      <p:pic>
        <p:nvPicPr>
          <p:cNvPr id="6" name="Tijdelijke aanduiding voor inhoud 5" descr="G41.jpg"/>
          <p:cNvPicPr>
            <a:picLocks noGrp="1" noChangeAspect="1"/>
          </p:cNvPicPr>
          <p:nvPr>
            <p:ph idx="1"/>
          </p:nvPr>
        </p:nvPicPr>
        <p:blipFill>
          <a:blip r:embed="rId2" cstate="print"/>
          <a:stretch>
            <a:fillRect/>
          </a:stretch>
        </p:blipFill>
        <p:spPr>
          <a:xfrm>
            <a:off x="854737" y="1322128"/>
            <a:ext cx="7503477" cy="5035829"/>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105</a:t>
            </a:fld>
            <a:endParaRPr lang="nl-NL"/>
          </a:p>
        </p:txBody>
      </p:sp>
    </p:spTree>
  </p:cSld>
  <p:clrMapOvr>
    <a:masterClrMapping/>
  </p:clrMapOvr>
  <p:transition spd="slow" advClick="0" advTm="10000">
    <p:zoom/>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G42. Dit huis is de tweede woning rechts op de foto hierboven. Het jongetje op de steiger maakt spullen schoon met het water uit de sloot.</a:t>
            </a:r>
            <a:br>
              <a:rPr lang="nl-NL" sz="2000" dirty="0"/>
            </a:br>
            <a:endParaRPr lang="nl-NL" sz="2000" dirty="0"/>
          </a:p>
        </p:txBody>
      </p:sp>
      <p:pic>
        <p:nvPicPr>
          <p:cNvPr id="6" name="Tijdelijke aanduiding voor inhoud 5" descr="G42.jpg"/>
          <p:cNvPicPr>
            <a:picLocks noGrp="1" noChangeAspect="1"/>
          </p:cNvPicPr>
          <p:nvPr>
            <p:ph idx="1"/>
          </p:nvPr>
        </p:nvPicPr>
        <p:blipFill>
          <a:blip r:embed="rId2" cstate="print"/>
          <a:stretch>
            <a:fillRect/>
          </a:stretch>
        </p:blipFill>
        <p:spPr>
          <a:xfrm>
            <a:off x="1000100" y="1285860"/>
            <a:ext cx="7180072" cy="5021144"/>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106</a:t>
            </a:fld>
            <a:endParaRPr lang="nl-NL"/>
          </a:p>
        </p:txBody>
      </p:sp>
    </p:spTree>
  </p:cSld>
  <p:clrMapOvr>
    <a:masterClrMapping/>
  </p:clrMapOvr>
  <p:transition spd="slow" advClick="0" advTm="10000">
    <p:zoom/>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G43. De huidige situatie geeft een totaal andere aanblik.</a:t>
            </a:r>
            <a:br>
              <a:rPr lang="nl-NL" sz="2000" dirty="0"/>
            </a:br>
            <a:endParaRPr lang="nl-NL" sz="2000" dirty="0"/>
          </a:p>
        </p:txBody>
      </p:sp>
      <p:pic>
        <p:nvPicPr>
          <p:cNvPr id="6" name="Tijdelijke aanduiding voor inhoud 5" descr="G43.JPG"/>
          <p:cNvPicPr>
            <a:picLocks noGrp="1" noChangeAspect="1"/>
          </p:cNvPicPr>
          <p:nvPr>
            <p:ph idx="1"/>
          </p:nvPr>
        </p:nvPicPr>
        <p:blipFill>
          <a:blip r:embed="rId2" cstate="print"/>
          <a:stretch>
            <a:fillRect/>
          </a:stretch>
        </p:blipFill>
        <p:spPr>
          <a:xfrm>
            <a:off x="747946" y="1357298"/>
            <a:ext cx="7649494"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107</a:t>
            </a:fld>
            <a:endParaRPr lang="nl-NL"/>
          </a:p>
        </p:txBody>
      </p:sp>
    </p:spTree>
  </p:cSld>
  <p:clrMapOvr>
    <a:masterClrMapping/>
  </p:clrMapOvr>
  <p:transition spd="slow" advClick="0" advTm="10000">
    <p:zoom/>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G51. De </a:t>
            </a:r>
            <a:r>
              <a:rPr lang="nl-NL" sz="2000" dirty="0" err="1"/>
              <a:t>Gaykingastraat</a:t>
            </a:r>
            <a:r>
              <a:rPr lang="nl-NL" sz="2000" dirty="0"/>
              <a:t> richting </a:t>
            </a:r>
            <a:r>
              <a:rPr lang="nl-NL" sz="2000" dirty="0" err="1"/>
              <a:t>Lindenstraat</a:t>
            </a:r>
            <a:r>
              <a:rPr lang="nl-NL" sz="2000" dirty="0"/>
              <a:t>. Ongeveer op de plek van de woning links staat nu de supermarkt van </a:t>
            </a:r>
            <a:r>
              <a:rPr lang="nl-NL" sz="2000" dirty="0" err="1"/>
              <a:t>Storteboom</a:t>
            </a:r>
            <a:r>
              <a:rPr lang="nl-NL" sz="2000" dirty="0"/>
              <a:t>.</a:t>
            </a:r>
            <a:br>
              <a:rPr lang="nl-NL" sz="2000" dirty="0"/>
            </a:br>
            <a:endParaRPr lang="nl-NL" sz="2000" dirty="0"/>
          </a:p>
        </p:txBody>
      </p:sp>
      <p:pic>
        <p:nvPicPr>
          <p:cNvPr id="6" name="Tijdelijke aanduiding voor inhoud 5" descr="G51.jpg"/>
          <p:cNvPicPr>
            <a:picLocks noGrp="1" noChangeAspect="1"/>
          </p:cNvPicPr>
          <p:nvPr>
            <p:ph idx="1"/>
          </p:nvPr>
        </p:nvPicPr>
        <p:blipFill>
          <a:blip r:embed="rId2" cstate="print"/>
          <a:stretch>
            <a:fillRect/>
          </a:stretch>
        </p:blipFill>
        <p:spPr>
          <a:xfrm>
            <a:off x="736397" y="1357298"/>
            <a:ext cx="7688281"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108</a:t>
            </a:fld>
            <a:endParaRPr lang="nl-NL"/>
          </a:p>
        </p:txBody>
      </p:sp>
    </p:spTree>
  </p:cSld>
  <p:clrMapOvr>
    <a:masterClrMapping/>
  </p:clrMapOvr>
  <p:transition spd="slow" advClick="0" advTm="10000">
    <p:zoom/>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G52. De huidige situatie.</a:t>
            </a:r>
            <a:br>
              <a:rPr lang="nl-NL" sz="2000" dirty="0"/>
            </a:br>
            <a:endParaRPr lang="nl-NL" sz="2000" dirty="0"/>
          </a:p>
        </p:txBody>
      </p:sp>
      <p:pic>
        <p:nvPicPr>
          <p:cNvPr id="6" name="Tijdelijke aanduiding voor inhoud 5" descr="G52.JPG"/>
          <p:cNvPicPr>
            <a:picLocks noGrp="1" noChangeAspect="1"/>
          </p:cNvPicPr>
          <p:nvPr>
            <p:ph idx="1"/>
          </p:nvPr>
        </p:nvPicPr>
        <p:blipFill>
          <a:blip r:embed="rId2" cstate="print"/>
          <a:stretch>
            <a:fillRect/>
          </a:stretch>
        </p:blipFill>
        <p:spPr>
          <a:xfrm>
            <a:off x="785786" y="1357298"/>
            <a:ext cx="7529571" cy="5040457"/>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109</a:t>
            </a:fld>
            <a:endParaRPr lang="nl-NL"/>
          </a:p>
        </p:txBody>
      </p:sp>
    </p:spTree>
  </p:cSld>
  <p:clrMapOvr>
    <a:masterClrMapping/>
  </p:clrMapOvr>
  <p:transition spd="slow" advClick="0" advTm="10000">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K41. De Kloosterkerk gezien vanaf de </a:t>
            </a:r>
            <a:r>
              <a:rPr lang="nl-NL" sz="2000" dirty="0" err="1" smtClean="0"/>
              <a:t>Wigboldstraat</a:t>
            </a:r>
            <a:r>
              <a:rPr lang="nl-NL" sz="2000" dirty="0" smtClean="0"/>
              <a:t>. De foto toont de kerk en omgeving in 1899. Links achter de kerk ziet u nog de oude pastorie. In 1899 werd de huidige pastorie gebouwd.</a:t>
            </a:r>
            <a:br>
              <a:rPr lang="nl-NL" sz="2000" dirty="0" smtClean="0"/>
            </a:br>
            <a:endParaRPr lang="nl-NL" sz="2000" dirty="0"/>
          </a:p>
        </p:txBody>
      </p:sp>
      <p:pic>
        <p:nvPicPr>
          <p:cNvPr id="7" name="Tijdelijke aanduiding voor inhoud 6" descr="K41.jpg"/>
          <p:cNvPicPr>
            <a:picLocks noGrp="1" noChangeAspect="1"/>
          </p:cNvPicPr>
          <p:nvPr>
            <p:ph idx="1"/>
          </p:nvPr>
        </p:nvPicPr>
        <p:blipFill>
          <a:blip r:embed="rId2" cstate="print"/>
          <a:stretch>
            <a:fillRect/>
          </a:stretch>
        </p:blipFill>
        <p:spPr>
          <a:xfrm>
            <a:off x="742395" y="1428736"/>
            <a:ext cx="7808340" cy="4857784"/>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G61. De bouw van de openbare lagere school aan de </a:t>
            </a:r>
            <a:r>
              <a:rPr lang="nl-NL" sz="2000" dirty="0" err="1"/>
              <a:t>Gaykingastraat</a:t>
            </a:r>
            <a:r>
              <a:rPr lang="nl-NL" sz="2000" dirty="0"/>
              <a:t>. De school werd in 1921 gebouwd.</a:t>
            </a:r>
            <a:br>
              <a:rPr lang="nl-NL" sz="2000" dirty="0"/>
            </a:br>
            <a:endParaRPr lang="nl-NL" sz="2000" dirty="0"/>
          </a:p>
        </p:txBody>
      </p:sp>
      <p:pic>
        <p:nvPicPr>
          <p:cNvPr id="6" name="Tijdelijke aanduiding voor inhoud 5" descr="G61.jpg"/>
          <p:cNvPicPr>
            <a:picLocks noGrp="1" noChangeAspect="1"/>
          </p:cNvPicPr>
          <p:nvPr>
            <p:ph idx="1"/>
          </p:nvPr>
        </p:nvPicPr>
        <p:blipFill>
          <a:blip r:embed="rId2" cstate="print"/>
          <a:stretch>
            <a:fillRect/>
          </a:stretch>
        </p:blipFill>
        <p:spPr>
          <a:xfrm>
            <a:off x="658821" y="1357298"/>
            <a:ext cx="7843777"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110</a:t>
            </a:fld>
            <a:endParaRPr lang="nl-NL"/>
          </a:p>
        </p:txBody>
      </p:sp>
    </p:spTree>
  </p:cSld>
  <p:clrMapOvr>
    <a:masterClrMapping/>
  </p:clrMapOvr>
  <p:transition spd="slow" advClick="0" advTm="10000">
    <p:zoom/>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G62. Nogmaals de school in de jaren dertig. </a:t>
            </a:r>
            <a:br>
              <a:rPr lang="nl-NL" sz="2000" dirty="0"/>
            </a:br>
            <a:endParaRPr lang="nl-NL" sz="2000" dirty="0"/>
          </a:p>
        </p:txBody>
      </p:sp>
      <p:pic>
        <p:nvPicPr>
          <p:cNvPr id="6" name="Tijdelijke aanduiding voor inhoud 5" descr="G62.jpg"/>
          <p:cNvPicPr>
            <a:picLocks noGrp="1" noChangeAspect="1"/>
          </p:cNvPicPr>
          <p:nvPr>
            <p:ph idx="1"/>
          </p:nvPr>
        </p:nvPicPr>
        <p:blipFill>
          <a:blip r:embed="rId2" cstate="print"/>
          <a:stretch>
            <a:fillRect/>
          </a:stretch>
        </p:blipFill>
        <p:spPr>
          <a:xfrm>
            <a:off x="500034" y="2000240"/>
            <a:ext cx="8212640" cy="4214842"/>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111</a:t>
            </a:fld>
            <a:endParaRPr lang="nl-NL"/>
          </a:p>
        </p:txBody>
      </p:sp>
    </p:spTree>
  </p:cSld>
  <p:clrMapOvr>
    <a:masterClrMapping/>
  </p:clrMapOvr>
  <p:transition spd="slow" advClick="0" advTm="10000">
    <p:zoom/>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G63 De huidige situatie. Na de nieuwbouw van de OLS in Kloostermolen bleef dit gebouw eerst in handen van de gemeente, waarna het werd verbouwd tot dorpshuis. In 1992 werd het geprivatiseerd. De eigenaar van het Buurhoes is nu de familie Mulder.</a:t>
            </a:r>
            <a:br>
              <a:rPr lang="nl-NL" sz="2000" dirty="0"/>
            </a:br>
            <a:endParaRPr lang="nl-NL" sz="2000" dirty="0"/>
          </a:p>
        </p:txBody>
      </p:sp>
      <p:pic>
        <p:nvPicPr>
          <p:cNvPr id="6" name="Tijdelijke aanduiding voor inhoud 5" descr="G63.JPG"/>
          <p:cNvPicPr>
            <a:picLocks noGrp="1" noChangeAspect="1"/>
          </p:cNvPicPr>
          <p:nvPr>
            <p:ph idx="1"/>
          </p:nvPr>
        </p:nvPicPr>
        <p:blipFill>
          <a:blip r:embed="rId2" cstate="print"/>
          <a:stretch>
            <a:fillRect/>
          </a:stretch>
        </p:blipFill>
        <p:spPr>
          <a:xfrm>
            <a:off x="857224" y="1357298"/>
            <a:ext cx="7458133" cy="4992635"/>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112</a:t>
            </a:fld>
            <a:endParaRPr lang="nl-NL"/>
          </a:p>
        </p:txBody>
      </p:sp>
    </p:spTree>
  </p:cSld>
  <p:clrMapOvr>
    <a:masterClrMapping/>
  </p:clrMapOvr>
  <p:transition spd="slow" advClick="0" advTm="10000">
    <p:zoom/>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G71. Dit is de mooie oude villa van dokter </a:t>
            </a:r>
            <a:r>
              <a:rPr lang="nl-NL" sz="2000" dirty="0" err="1"/>
              <a:t>T.Folmer</a:t>
            </a:r>
            <a:r>
              <a:rPr lang="nl-NL" sz="2000" dirty="0"/>
              <a:t> </a:t>
            </a:r>
            <a:r>
              <a:rPr lang="nl-NL" sz="2000" dirty="0" err="1"/>
              <a:t>Reddingius</a:t>
            </a:r>
            <a:r>
              <a:rPr lang="nl-NL" sz="2000" dirty="0"/>
              <a:t>. Er groeiden behoorlijk veel bomen op het ongeveer 1 ha groot perceel. In de volksmond werd het daarom het “doktersbos” genoemd.</a:t>
            </a:r>
            <a:br>
              <a:rPr lang="nl-NL" sz="2000" dirty="0"/>
            </a:br>
            <a:endParaRPr lang="nl-NL" sz="2000" dirty="0"/>
          </a:p>
        </p:txBody>
      </p:sp>
      <p:pic>
        <p:nvPicPr>
          <p:cNvPr id="6" name="Tijdelijke aanduiding voor inhoud 5" descr="G71.jpg"/>
          <p:cNvPicPr>
            <a:picLocks noGrp="1" noChangeAspect="1"/>
          </p:cNvPicPr>
          <p:nvPr>
            <p:ph idx="1"/>
          </p:nvPr>
        </p:nvPicPr>
        <p:blipFill>
          <a:blip r:embed="rId2" cstate="print"/>
          <a:stretch>
            <a:fillRect/>
          </a:stretch>
        </p:blipFill>
        <p:spPr>
          <a:xfrm>
            <a:off x="1214414" y="1285860"/>
            <a:ext cx="6859306" cy="5131489"/>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113</a:t>
            </a:fld>
            <a:endParaRPr lang="nl-NL"/>
          </a:p>
        </p:txBody>
      </p:sp>
    </p:spTree>
  </p:cSld>
  <p:clrMapOvr>
    <a:masterClrMapping/>
  </p:clrMapOvr>
  <p:transition spd="slow" advClick="0" advTm="10000">
    <p:zoom/>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G72. De zoon van dokter </a:t>
            </a:r>
            <a:r>
              <a:rPr lang="nl-NL" sz="2000" dirty="0" err="1"/>
              <a:t>Reddingius</a:t>
            </a:r>
            <a:r>
              <a:rPr lang="nl-NL" sz="2000" dirty="0"/>
              <a:t>, Willem </a:t>
            </a:r>
            <a:r>
              <a:rPr lang="nl-NL" sz="2000" dirty="0" err="1"/>
              <a:t>G.Reddingius</a:t>
            </a:r>
            <a:r>
              <a:rPr lang="nl-NL" sz="2000" dirty="0"/>
              <a:t>, die zijn vader opvolgde,  heeft de villa in 1905 afgebroken en bouwde op dezelfde plaats de huidige villa. </a:t>
            </a:r>
            <a:br>
              <a:rPr lang="nl-NL" sz="2000" dirty="0"/>
            </a:br>
            <a:endParaRPr lang="nl-NL" sz="2000" dirty="0"/>
          </a:p>
        </p:txBody>
      </p:sp>
      <p:pic>
        <p:nvPicPr>
          <p:cNvPr id="6" name="Tijdelijke aanduiding voor inhoud 5" descr="G72.jpg"/>
          <p:cNvPicPr>
            <a:picLocks noGrp="1" noChangeAspect="1"/>
          </p:cNvPicPr>
          <p:nvPr>
            <p:ph idx="1"/>
          </p:nvPr>
        </p:nvPicPr>
        <p:blipFill>
          <a:blip r:embed="rId2" cstate="print"/>
          <a:stretch>
            <a:fillRect/>
          </a:stretch>
        </p:blipFill>
        <p:spPr>
          <a:xfrm>
            <a:off x="1288571" y="1357298"/>
            <a:ext cx="6675494" cy="5072098"/>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114</a:t>
            </a:fld>
            <a:endParaRPr lang="nl-NL"/>
          </a:p>
        </p:txBody>
      </p:sp>
    </p:spTree>
  </p:cSld>
  <p:clrMapOvr>
    <a:masterClrMapping/>
  </p:clrMapOvr>
  <p:transition spd="slow" advClick="0" advTm="10000">
    <p:zoom/>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G73. De villa is tot op heden steeds door huisartsen bewoond geweest. Het wordt nu bewoond door dokter </a:t>
            </a:r>
            <a:r>
              <a:rPr lang="nl-NL" sz="2000"/>
              <a:t>de </a:t>
            </a:r>
            <a:r>
              <a:rPr lang="nl-NL" sz="2000" smtClean="0"/>
              <a:t>Jonge.  </a:t>
            </a:r>
            <a:r>
              <a:rPr lang="nl-NL" sz="2000" dirty="0"/>
              <a:t/>
            </a:r>
            <a:br>
              <a:rPr lang="nl-NL" sz="2000" dirty="0"/>
            </a:br>
            <a:endParaRPr lang="nl-NL" sz="2000" dirty="0"/>
          </a:p>
        </p:txBody>
      </p:sp>
      <p:pic>
        <p:nvPicPr>
          <p:cNvPr id="6" name="Tijdelijke aanduiding voor inhoud 5" descr="G73.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G81. Deze foto is in de tuin van de villa </a:t>
            </a:r>
            <a:r>
              <a:rPr lang="nl-NL" sz="2000" dirty="0" err="1"/>
              <a:t>Reddinckhof</a:t>
            </a:r>
            <a:r>
              <a:rPr lang="nl-NL" sz="2000" dirty="0"/>
              <a:t> genomen. De vijver is nog zichtbaar. Aan de overkant van de </a:t>
            </a:r>
            <a:r>
              <a:rPr lang="nl-NL" sz="2000" dirty="0" err="1"/>
              <a:t>Gaykingastraat</a:t>
            </a:r>
            <a:r>
              <a:rPr lang="nl-NL" sz="2000" dirty="0"/>
              <a:t> is nog geen bebouwing te zien.</a:t>
            </a:r>
            <a:br>
              <a:rPr lang="nl-NL" sz="2000" dirty="0"/>
            </a:br>
            <a:endParaRPr lang="nl-NL" sz="2000" dirty="0"/>
          </a:p>
        </p:txBody>
      </p:sp>
      <p:pic>
        <p:nvPicPr>
          <p:cNvPr id="6" name="Tijdelijke aanduiding voor inhoud 5" descr="G81.jpg"/>
          <p:cNvPicPr>
            <a:picLocks noGrp="1" noChangeAspect="1"/>
          </p:cNvPicPr>
          <p:nvPr>
            <p:ph idx="1"/>
          </p:nvPr>
        </p:nvPicPr>
        <p:blipFill>
          <a:blip r:embed="rId2" cstate="print"/>
          <a:stretch>
            <a:fillRect/>
          </a:stretch>
        </p:blipFill>
        <p:spPr>
          <a:xfrm>
            <a:off x="2643174" y="1382858"/>
            <a:ext cx="4014608" cy="5303702"/>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G82. De huidige situatie geeft een heel ander beeld door de woningen die er nu staan.</a:t>
            </a:r>
            <a:br>
              <a:rPr lang="nl-NL" sz="2000" dirty="0"/>
            </a:br>
            <a:endParaRPr lang="nl-NL" sz="2000" dirty="0"/>
          </a:p>
        </p:txBody>
      </p:sp>
      <p:pic>
        <p:nvPicPr>
          <p:cNvPr id="6" name="Tijdelijke aanduiding voor inhoud 5" descr="G8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G91. Een winters tafereel op de </a:t>
            </a:r>
            <a:r>
              <a:rPr lang="nl-NL" sz="2000" dirty="0" err="1"/>
              <a:t>Gaykingastraat</a:t>
            </a:r>
            <a:r>
              <a:rPr lang="nl-NL" sz="2000" dirty="0"/>
              <a:t> richting de </a:t>
            </a:r>
            <a:r>
              <a:rPr lang="nl-NL" sz="2000" dirty="0" err="1"/>
              <a:t>Boltbrug</a:t>
            </a:r>
            <a:r>
              <a:rPr lang="nl-NL" sz="2000" dirty="0"/>
              <a:t> in 1920. Links is de villa </a:t>
            </a:r>
            <a:r>
              <a:rPr lang="nl-NL" sz="2000" dirty="0" err="1"/>
              <a:t>Reddinckhof</a:t>
            </a:r>
            <a:r>
              <a:rPr lang="nl-NL" sz="2000" dirty="0"/>
              <a:t> te zien en rechts  de </a:t>
            </a:r>
            <a:r>
              <a:rPr lang="nl-NL" sz="2000" dirty="0" err="1"/>
              <a:t>Widde</a:t>
            </a:r>
            <a:r>
              <a:rPr lang="nl-NL" sz="2000" dirty="0"/>
              <a:t> </a:t>
            </a:r>
            <a:r>
              <a:rPr lang="nl-NL" sz="2000" dirty="0" err="1"/>
              <a:t>Meuln</a:t>
            </a:r>
            <a:r>
              <a:rPr lang="nl-NL" sz="2000" dirty="0"/>
              <a:t> in volle glorie.</a:t>
            </a:r>
            <a:br>
              <a:rPr lang="nl-NL" sz="2000" dirty="0"/>
            </a:br>
            <a:endParaRPr lang="nl-NL" sz="2000" dirty="0"/>
          </a:p>
        </p:txBody>
      </p:sp>
      <p:pic>
        <p:nvPicPr>
          <p:cNvPr id="6" name="Tijdelijke aanduiding voor inhoud 5" descr="G91.jpg"/>
          <p:cNvPicPr>
            <a:picLocks noGrp="1" noChangeAspect="1"/>
          </p:cNvPicPr>
          <p:nvPr>
            <p:ph idx="1"/>
          </p:nvPr>
        </p:nvPicPr>
        <p:blipFill>
          <a:blip r:embed="rId2" cstate="print"/>
          <a:stretch>
            <a:fillRect/>
          </a:stretch>
        </p:blipFill>
        <p:spPr>
          <a:xfrm>
            <a:off x="1285852" y="1329776"/>
            <a:ext cx="6715172" cy="504460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G92. Nu een zomers tafereel op </a:t>
            </a:r>
            <a:r>
              <a:rPr lang="nl-NL" sz="2000" dirty="0" err="1"/>
              <a:t>dezefde</a:t>
            </a:r>
            <a:r>
              <a:rPr lang="nl-NL" sz="2000" dirty="0"/>
              <a:t> plaats, maar nu geheel anders.</a:t>
            </a:r>
            <a:br>
              <a:rPr lang="nl-NL" sz="2000" dirty="0"/>
            </a:br>
            <a:endParaRPr lang="nl-NL" sz="2000" dirty="0"/>
          </a:p>
        </p:txBody>
      </p:sp>
      <p:pic>
        <p:nvPicPr>
          <p:cNvPr id="6" name="Tijdelijke aanduiding voor inhoud 5" descr="G92.JPG"/>
          <p:cNvPicPr>
            <a:picLocks noGrp="1" noChangeAspect="1"/>
          </p:cNvPicPr>
          <p:nvPr>
            <p:ph idx="1"/>
          </p:nvPr>
        </p:nvPicPr>
        <p:blipFill>
          <a:blip r:embed="rId2" cstate="print"/>
          <a:stretch>
            <a:fillRect/>
          </a:stretch>
        </p:blipFill>
        <p:spPr>
          <a:xfrm>
            <a:off x="857224" y="1333682"/>
            <a:ext cx="7505400" cy="5024276"/>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119</a:t>
            </a:fld>
            <a:endParaRPr lang="nl-NL"/>
          </a:p>
        </p:txBody>
      </p:sp>
    </p:spTree>
  </p:cSld>
  <p:clrMapOvr>
    <a:masterClrMapping/>
  </p:clrMapOvr>
  <p:transition spd="slow" advClick="0" advTm="10000">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K42. Door de hoge bomen kun je de kloosterkerk vanuit de </a:t>
            </a:r>
            <a:r>
              <a:rPr lang="nl-NL" sz="2000" dirty="0" err="1" smtClean="0"/>
              <a:t>Wigboldstraat</a:t>
            </a:r>
            <a:r>
              <a:rPr lang="nl-NL" sz="2000" dirty="0" smtClean="0"/>
              <a:t> bijna niet meer zien. De oude huizen zijn vervangen door moderne woningen.</a:t>
            </a:r>
            <a:br>
              <a:rPr lang="nl-NL" sz="2000" dirty="0" smtClean="0"/>
            </a:br>
            <a:endParaRPr lang="nl-NL" sz="2000" dirty="0"/>
          </a:p>
        </p:txBody>
      </p:sp>
      <p:pic>
        <p:nvPicPr>
          <p:cNvPr id="6" name="Tijdelijke aanduiding voor inhoud 5" descr="K42.JPG"/>
          <p:cNvPicPr>
            <a:picLocks noGrp="1" noChangeAspect="1"/>
          </p:cNvPicPr>
          <p:nvPr>
            <p:ph idx="1"/>
          </p:nvPr>
        </p:nvPicPr>
        <p:blipFill>
          <a:blip r:embed="rId2" cstate="print"/>
          <a:stretch>
            <a:fillRect/>
          </a:stretch>
        </p:blipFill>
        <p:spPr>
          <a:xfrm>
            <a:off x="857224" y="1285860"/>
            <a:ext cx="7548257" cy="5052966"/>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G101. Dit is het Laantje. Vroeger heette dit de </a:t>
            </a:r>
            <a:r>
              <a:rPr lang="nl-NL" sz="2000" dirty="0" err="1"/>
              <a:t>Bokkeloan</a:t>
            </a:r>
            <a:r>
              <a:rPr lang="nl-NL" sz="2000" dirty="0"/>
              <a:t>. In de woning rechts woonde toen kruidenier Bolhuis en later de bekende fietsenmaker </a:t>
            </a:r>
            <a:r>
              <a:rPr lang="nl-NL" sz="2000" dirty="0" err="1"/>
              <a:t>Noordhof</a:t>
            </a:r>
            <a:r>
              <a:rPr lang="nl-NL" sz="2000" dirty="0"/>
              <a:t>.</a:t>
            </a:r>
            <a:br>
              <a:rPr lang="nl-NL" sz="2000" dirty="0"/>
            </a:br>
            <a:endParaRPr lang="nl-NL" sz="2000" dirty="0"/>
          </a:p>
        </p:txBody>
      </p:sp>
      <p:pic>
        <p:nvPicPr>
          <p:cNvPr id="6" name="Tijdelijke aanduiding voor inhoud 5" descr="G101.jpg"/>
          <p:cNvPicPr>
            <a:picLocks noGrp="1" noChangeAspect="1"/>
          </p:cNvPicPr>
          <p:nvPr>
            <p:ph idx="1"/>
          </p:nvPr>
        </p:nvPicPr>
        <p:blipFill>
          <a:blip r:embed="rId2" cstate="print"/>
          <a:stretch>
            <a:fillRect/>
          </a:stretch>
        </p:blipFill>
        <p:spPr>
          <a:xfrm>
            <a:off x="1285852" y="1357298"/>
            <a:ext cx="6715172" cy="5018473"/>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120</a:t>
            </a:fld>
            <a:endParaRPr lang="nl-NL"/>
          </a:p>
        </p:txBody>
      </p:sp>
    </p:spTree>
  </p:cSld>
  <p:clrMapOvr>
    <a:masterClrMapping/>
  </p:clrMapOvr>
  <p:transition spd="slow" advClick="0" advTm="10000">
    <p:zoom/>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G102. Het Laantje maar nu met een verharde weg.</a:t>
            </a:r>
            <a:br>
              <a:rPr lang="nl-NL" sz="2000" dirty="0"/>
            </a:br>
            <a:endParaRPr lang="nl-NL" sz="2000" dirty="0"/>
          </a:p>
        </p:txBody>
      </p:sp>
      <p:pic>
        <p:nvPicPr>
          <p:cNvPr id="6" name="Tijdelijke aanduiding voor inhoud 5" descr="G10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121</a:t>
            </a:fld>
            <a:endParaRPr lang="nl-NL"/>
          </a:p>
        </p:txBody>
      </p:sp>
    </p:spTree>
  </p:cSld>
  <p:clrMapOvr>
    <a:masterClrMapping/>
  </p:clrMapOvr>
  <p:transition spd="slow" advClick="0" advTm="10000">
    <p:zoom/>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smtClean="0"/>
              <a:t>De </a:t>
            </a:r>
            <a:r>
              <a:rPr lang="nl-NL" sz="2000" dirty="0" err="1" smtClean="0"/>
              <a:t>Bolten</a:t>
            </a:r>
            <a:r>
              <a:rPr lang="nl-NL" sz="2000" dirty="0" smtClean="0"/>
              <a:t>.</a:t>
            </a:r>
            <a:endParaRPr lang="nl-NL" sz="2000" dirty="0"/>
          </a:p>
        </p:txBody>
      </p:sp>
      <p:pic>
        <p:nvPicPr>
          <p:cNvPr id="6" name="Tijdelijke aanduiding voor inhoud 5" descr="DB0.jpg"/>
          <p:cNvPicPr>
            <a:picLocks noGrp="1" noChangeAspect="1"/>
          </p:cNvPicPr>
          <p:nvPr>
            <p:ph idx="1"/>
          </p:nvPr>
        </p:nvPicPr>
        <p:blipFill>
          <a:blip r:embed="rId2" cstate="print"/>
          <a:stretch>
            <a:fillRect/>
          </a:stretch>
        </p:blipFill>
        <p:spPr>
          <a:xfrm>
            <a:off x="428597" y="1399096"/>
            <a:ext cx="8286808" cy="4928170"/>
          </a:xfrm>
        </p:spPr>
      </p:pic>
      <p:sp>
        <p:nvSpPr>
          <p:cNvPr id="7" name="Tijdelijke aanduiding voor datum 6"/>
          <p:cNvSpPr>
            <a:spLocks noGrp="1"/>
          </p:cNvSpPr>
          <p:nvPr>
            <p:ph type="dt" sz="half" idx="10"/>
          </p:nvPr>
        </p:nvSpPr>
        <p:spPr/>
        <p:txBody>
          <a:bodyPr/>
          <a:lstStyle/>
          <a:p>
            <a:fld id="{B64E08FC-7C2A-4FB9-8D6E-DA1C8BF76CC5}" type="datetime1">
              <a:rPr lang="nl-NL" smtClean="0"/>
              <a:pPr/>
              <a:t>2-10-2018</a:t>
            </a:fld>
            <a:endParaRPr lang="nl-NL"/>
          </a:p>
        </p:txBody>
      </p:sp>
      <p:sp>
        <p:nvSpPr>
          <p:cNvPr id="8" name="Tijdelijke aanduiding voor dianummer 7"/>
          <p:cNvSpPr>
            <a:spLocks noGrp="1"/>
          </p:cNvSpPr>
          <p:nvPr>
            <p:ph type="sldNum" sz="quarter" idx="12"/>
          </p:nvPr>
        </p:nvSpPr>
        <p:spPr/>
        <p:txBody>
          <a:bodyPr/>
          <a:lstStyle/>
          <a:p>
            <a:fld id="{E8DAAD90-7A56-4379-9917-AA34F6570916}" type="slidenum">
              <a:rPr lang="nl-NL" smtClean="0"/>
              <a:pPr/>
              <a:t>122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dB11. Vanaf de </a:t>
            </a:r>
            <a:r>
              <a:rPr lang="nl-NL" sz="2000" dirty="0" err="1" smtClean="0"/>
              <a:t>Boltbrug</a:t>
            </a:r>
            <a:r>
              <a:rPr lang="nl-NL" sz="2000" dirty="0" smtClean="0"/>
              <a:t> zicht op de </a:t>
            </a:r>
            <a:r>
              <a:rPr lang="nl-NL" sz="2000" dirty="0" err="1" smtClean="0"/>
              <a:t>Gaykingastraat</a:t>
            </a:r>
            <a:r>
              <a:rPr lang="nl-NL" sz="2000" dirty="0" smtClean="0"/>
              <a:t> met de Schipsloot. De foto is van voor de oorlog met het voormalige café </a:t>
            </a:r>
            <a:r>
              <a:rPr lang="nl-NL" sz="2000" dirty="0" err="1" smtClean="0"/>
              <a:t>Quatre</a:t>
            </a:r>
            <a:r>
              <a:rPr lang="nl-NL" sz="2000" dirty="0" smtClean="0"/>
              <a:t> Bras nog in volle glorie. Tijdens de bevrijding is het café door de Canadezen in brand geschoten omdat zich hier Duitsers hadden verschanst. </a:t>
            </a:r>
            <a:br>
              <a:rPr lang="nl-NL" sz="2000" dirty="0" smtClean="0"/>
            </a:br>
            <a:endParaRPr lang="nl-NL" sz="2000" dirty="0"/>
          </a:p>
        </p:txBody>
      </p:sp>
      <p:pic>
        <p:nvPicPr>
          <p:cNvPr id="6" name="Tijdelijke aanduiding voor inhoud 5" descr="DB11.jpg"/>
          <p:cNvPicPr>
            <a:picLocks noGrp="1" noChangeAspect="1"/>
          </p:cNvPicPr>
          <p:nvPr>
            <p:ph idx="1"/>
          </p:nvPr>
        </p:nvPicPr>
        <p:blipFill>
          <a:blip r:embed="rId2" cstate="print"/>
          <a:stretch>
            <a:fillRect/>
          </a:stretch>
        </p:blipFill>
        <p:spPr>
          <a:xfrm>
            <a:off x="541064" y="1600200"/>
            <a:ext cx="8061872" cy="4525963"/>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dB12. Dit is een foto van na de oorlog. Het café </a:t>
            </a:r>
            <a:r>
              <a:rPr lang="nl-NL" sz="2000" dirty="0" err="1" smtClean="0"/>
              <a:t>Quatre</a:t>
            </a:r>
            <a:r>
              <a:rPr lang="nl-NL" sz="2000" dirty="0" smtClean="0"/>
              <a:t> Bras is weer herbouwd.</a:t>
            </a:r>
            <a:br>
              <a:rPr lang="nl-NL" sz="2000" dirty="0" smtClean="0"/>
            </a:br>
            <a:endParaRPr lang="nl-NL" sz="2000" dirty="0"/>
          </a:p>
        </p:txBody>
      </p:sp>
      <p:pic>
        <p:nvPicPr>
          <p:cNvPr id="6" name="Tijdelijke aanduiding voor inhoud 5" descr="DB12.jpg"/>
          <p:cNvPicPr>
            <a:picLocks noGrp="1" noChangeAspect="1"/>
          </p:cNvPicPr>
          <p:nvPr>
            <p:ph idx="1"/>
          </p:nvPr>
        </p:nvPicPr>
        <p:blipFill>
          <a:blip r:embed="rId2" cstate="print"/>
          <a:stretch>
            <a:fillRect/>
          </a:stretch>
        </p:blipFill>
        <p:spPr>
          <a:xfrm>
            <a:off x="785786" y="1142984"/>
            <a:ext cx="7593118" cy="5192386"/>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dB13. </a:t>
            </a:r>
            <a:r>
              <a:rPr lang="nl-NL" sz="2000" dirty="0" err="1" smtClean="0"/>
              <a:t>Quatre</a:t>
            </a:r>
            <a:r>
              <a:rPr lang="nl-NL" sz="2000" dirty="0" smtClean="0"/>
              <a:t> Bras nu.</a:t>
            </a:r>
            <a:br>
              <a:rPr lang="nl-NL" sz="2000" dirty="0" smtClean="0"/>
            </a:br>
            <a:endParaRPr lang="nl-NL" sz="2000" dirty="0"/>
          </a:p>
        </p:txBody>
      </p:sp>
      <p:pic>
        <p:nvPicPr>
          <p:cNvPr id="6" name="Tijdelijke aanduiding voor inhoud 5" descr="DB13.JPG"/>
          <p:cNvPicPr>
            <a:picLocks noGrp="1" noChangeAspect="1"/>
          </p:cNvPicPr>
          <p:nvPr>
            <p:ph idx="1"/>
          </p:nvPr>
        </p:nvPicPr>
        <p:blipFill>
          <a:blip r:embed="rId2" cstate="print"/>
          <a:stretch>
            <a:fillRect/>
          </a:stretch>
        </p:blipFill>
        <p:spPr>
          <a:xfrm>
            <a:off x="928662" y="1428736"/>
            <a:ext cx="7386695" cy="4944813"/>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dB21. Foto van na de bevrijding vanaf de molen genomen. Duidelijk is te zien dat het door de Canadezen in brand geschoten café </a:t>
            </a:r>
            <a:r>
              <a:rPr lang="nl-NL" sz="2000" dirty="0" err="1" smtClean="0"/>
              <a:t>Quatre</a:t>
            </a:r>
            <a:r>
              <a:rPr lang="nl-NL" sz="2000" dirty="0" smtClean="0"/>
              <a:t> Bras weg is. Daarachter staat nog de kalkoven. </a:t>
            </a:r>
            <a:br>
              <a:rPr lang="nl-NL" sz="2000" dirty="0" smtClean="0"/>
            </a:br>
            <a:endParaRPr lang="nl-NL" sz="2000" dirty="0"/>
          </a:p>
        </p:txBody>
      </p:sp>
      <p:pic>
        <p:nvPicPr>
          <p:cNvPr id="6" name="Tijdelijke aanduiding voor inhoud 5" descr="DB21.jpg"/>
          <p:cNvPicPr>
            <a:picLocks noGrp="1" noChangeAspect="1"/>
          </p:cNvPicPr>
          <p:nvPr>
            <p:ph idx="1"/>
          </p:nvPr>
        </p:nvPicPr>
        <p:blipFill>
          <a:blip r:embed="rId2" cstate="print"/>
          <a:stretch>
            <a:fillRect/>
          </a:stretch>
        </p:blipFill>
        <p:spPr>
          <a:xfrm>
            <a:off x="495593" y="1600200"/>
            <a:ext cx="8152814" cy="4525963"/>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dB22. De huidige situatie.</a:t>
            </a:r>
            <a:br>
              <a:rPr lang="nl-NL" sz="2000" dirty="0" smtClean="0"/>
            </a:br>
            <a:endParaRPr lang="nl-NL" sz="2000" dirty="0"/>
          </a:p>
        </p:txBody>
      </p:sp>
      <p:pic>
        <p:nvPicPr>
          <p:cNvPr id="6" name="Tijdelijke aanduiding voor inhoud 5" descr="DB22.JPG"/>
          <p:cNvPicPr>
            <a:picLocks noGrp="1" noChangeAspect="1"/>
          </p:cNvPicPr>
          <p:nvPr>
            <p:ph idx="1"/>
          </p:nvPr>
        </p:nvPicPr>
        <p:blipFill>
          <a:blip r:embed="rId2" cstate="print"/>
          <a:stretch>
            <a:fillRect/>
          </a:stretch>
        </p:blipFill>
        <p:spPr>
          <a:xfrm>
            <a:off x="715230" y="1142984"/>
            <a:ext cx="7764156" cy="5197493"/>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dB31. Hier ziet u de sigaren- en sigarettenkiosk van de familie van der Net. In 1959 werd dit perceel gekocht door J.D. Start en begon er een winkel voor huishoudelijke artikelen. In 1969 veranderde de functie in een cafetaria. </a:t>
            </a:r>
            <a:br>
              <a:rPr lang="nl-NL" sz="2000" dirty="0" smtClean="0"/>
            </a:br>
            <a:endParaRPr lang="nl-NL" sz="2000" dirty="0"/>
          </a:p>
        </p:txBody>
      </p:sp>
      <p:pic>
        <p:nvPicPr>
          <p:cNvPr id="6" name="Tijdelijke aanduiding voor inhoud 5" descr="DB31.jpg"/>
          <p:cNvPicPr>
            <a:picLocks noGrp="1" noChangeAspect="1"/>
          </p:cNvPicPr>
          <p:nvPr>
            <p:ph idx="1"/>
          </p:nvPr>
        </p:nvPicPr>
        <p:blipFill>
          <a:blip r:embed="rId2" cstate="print"/>
          <a:stretch>
            <a:fillRect/>
          </a:stretch>
        </p:blipFill>
        <p:spPr>
          <a:xfrm>
            <a:off x="928662" y="1285860"/>
            <a:ext cx="7462141" cy="5072098"/>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dB31a.  Weer de kiosk  maar nu van de andere kant gezien.</a:t>
            </a:r>
            <a:endParaRPr lang="nl-NL" sz="2000" dirty="0"/>
          </a:p>
        </p:txBody>
      </p:sp>
      <p:pic>
        <p:nvPicPr>
          <p:cNvPr id="6" name="Tijdelijke aanduiding voor inhoud 5" descr="DB31a.jpg"/>
          <p:cNvPicPr>
            <a:picLocks noGrp="1" noChangeAspect="1"/>
          </p:cNvPicPr>
          <p:nvPr>
            <p:ph idx="1"/>
          </p:nvPr>
        </p:nvPicPr>
        <p:blipFill>
          <a:blip r:embed="rId2" cstate="print"/>
          <a:stretch>
            <a:fillRect/>
          </a:stretch>
        </p:blipFill>
        <p:spPr>
          <a:xfrm>
            <a:off x="928662" y="1357298"/>
            <a:ext cx="7377390" cy="5047453"/>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129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K51. De Kloosterkerk vanaf de </a:t>
            </a:r>
            <a:r>
              <a:rPr lang="nl-NL" sz="2000" dirty="0" err="1" smtClean="0"/>
              <a:t>Ticheldobben</a:t>
            </a:r>
            <a:r>
              <a:rPr lang="nl-NL" sz="2000" dirty="0" smtClean="0"/>
              <a:t> gezien.</a:t>
            </a:r>
            <a:br>
              <a:rPr lang="nl-NL" sz="2000" dirty="0" smtClean="0"/>
            </a:br>
            <a:endParaRPr lang="nl-NL" sz="2000" dirty="0"/>
          </a:p>
        </p:txBody>
      </p:sp>
      <p:pic>
        <p:nvPicPr>
          <p:cNvPr id="6" name="Tijdelijke aanduiding voor inhoud 5" descr="K51.jpg"/>
          <p:cNvPicPr>
            <a:picLocks noGrp="1" noChangeAspect="1"/>
          </p:cNvPicPr>
          <p:nvPr>
            <p:ph idx="1"/>
          </p:nvPr>
        </p:nvPicPr>
        <p:blipFill>
          <a:blip r:embed="rId2" cstate="print"/>
          <a:stretch>
            <a:fillRect/>
          </a:stretch>
        </p:blipFill>
        <p:spPr>
          <a:xfrm>
            <a:off x="1071538" y="1000108"/>
            <a:ext cx="7072362" cy="5249782"/>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dB32. Zicht op de Verbindingsweg. Rechts nog het mooie </a:t>
            </a:r>
            <a:r>
              <a:rPr lang="nl-NL" sz="2000" dirty="0" err="1" smtClean="0"/>
              <a:t>ANWB-bord</a:t>
            </a:r>
            <a:r>
              <a:rPr lang="nl-NL" sz="2000" dirty="0" smtClean="0"/>
              <a:t>. Zelfs de vermelding “Amsterdam” ontbreekt niet. Het rechterpand was een winkel met huishoudelijke artikelen van de familie Start.</a:t>
            </a:r>
            <a:br>
              <a:rPr lang="nl-NL" sz="2000" dirty="0" smtClean="0"/>
            </a:br>
            <a:endParaRPr lang="nl-NL" sz="2000" dirty="0"/>
          </a:p>
        </p:txBody>
      </p:sp>
      <p:pic>
        <p:nvPicPr>
          <p:cNvPr id="6" name="Tijdelijke aanduiding voor inhoud 5" descr="DB32.jpg"/>
          <p:cNvPicPr>
            <a:picLocks noGrp="1" noChangeAspect="1"/>
          </p:cNvPicPr>
          <p:nvPr>
            <p:ph idx="1"/>
          </p:nvPr>
        </p:nvPicPr>
        <p:blipFill>
          <a:blip r:embed="rId2" cstate="print"/>
          <a:stretch>
            <a:fillRect/>
          </a:stretch>
        </p:blipFill>
        <p:spPr>
          <a:xfrm>
            <a:off x="581093" y="1357298"/>
            <a:ext cx="7999579" cy="5000660"/>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130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dB41. Nu is er café de Buren gevestigd. Daarachter de Plusmarkt.</a:t>
            </a:r>
            <a:br>
              <a:rPr lang="nl-NL" sz="2000" dirty="0" smtClean="0"/>
            </a:br>
            <a:endParaRPr lang="nl-NL" sz="2000" dirty="0"/>
          </a:p>
        </p:txBody>
      </p:sp>
      <p:pic>
        <p:nvPicPr>
          <p:cNvPr id="6" name="Tijdelijke aanduiding voor inhoud 5" descr="DB41.JPG"/>
          <p:cNvPicPr>
            <a:picLocks noGrp="1" noChangeAspect="1"/>
          </p:cNvPicPr>
          <p:nvPr>
            <p:ph idx="1"/>
          </p:nvPr>
        </p:nvPicPr>
        <p:blipFill>
          <a:blip r:embed="rId2" cstate="print"/>
          <a:stretch>
            <a:fillRect/>
          </a:stretch>
        </p:blipFill>
        <p:spPr>
          <a:xfrm>
            <a:off x="857224" y="1285860"/>
            <a:ext cx="7561497" cy="5061829"/>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131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dB51. Hier een kijkje op de </a:t>
            </a:r>
            <a:r>
              <a:rPr lang="nl-NL" sz="2000" dirty="0" err="1" smtClean="0"/>
              <a:t>Boltbrug</a:t>
            </a:r>
            <a:r>
              <a:rPr lang="nl-NL" sz="2000" dirty="0" smtClean="0"/>
              <a:t> met daarachter garage </a:t>
            </a:r>
            <a:r>
              <a:rPr lang="nl-NL" sz="2000" dirty="0" err="1" smtClean="0"/>
              <a:t>Hogendorf</a:t>
            </a:r>
            <a:r>
              <a:rPr lang="nl-NL" sz="2000" dirty="0" smtClean="0"/>
              <a:t>.</a:t>
            </a:r>
            <a:br>
              <a:rPr lang="nl-NL" sz="2000" dirty="0" smtClean="0"/>
            </a:br>
            <a:endParaRPr lang="nl-NL" sz="2000" dirty="0"/>
          </a:p>
        </p:txBody>
      </p:sp>
      <p:pic>
        <p:nvPicPr>
          <p:cNvPr id="6" name="Tijdelijke aanduiding voor inhoud 5" descr="DB51.jpg"/>
          <p:cNvPicPr>
            <a:picLocks noGrp="1" noChangeAspect="1"/>
          </p:cNvPicPr>
          <p:nvPr>
            <p:ph idx="1"/>
          </p:nvPr>
        </p:nvPicPr>
        <p:blipFill>
          <a:blip r:embed="rId2" cstate="print"/>
          <a:stretch>
            <a:fillRect/>
          </a:stretch>
        </p:blipFill>
        <p:spPr>
          <a:xfrm>
            <a:off x="514523" y="1643050"/>
            <a:ext cx="8135354" cy="4429156"/>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132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dB52. Nu een totaal andere situatie met een nieuwe brug, vervangende woningbouw en een gerestaureerde </a:t>
            </a:r>
            <a:r>
              <a:rPr lang="nl-NL" sz="2000" dirty="0" err="1" smtClean="0"/>
              <a:t>Widde</a:t>
            </a:r>
            <a:r>
              <a:rPr lang="nl-NL" sz="2000" dirty="0" smtClean="0"/>
              <a:t> </a:t>
            </a:r>
            <a:r>
              <a:rPr lang="nl-NL" sz="2000" dirty="0" err="1" smtClean="0"/>
              <a:t>Meuln</a:t>
            </a:r>
            <a:r>
              <a:rPr lang="nl-NL" sz="2000" dirty="0" smtClean="0"/>
              <a:t>.</a:t>
            </a:r>
            <a:br>
              <a:rPr lang="nl-NL" sz="2000" dirty="0" smtClean="0"/>
            </a:br>
            <a:endParaRPr lang="nl-NL" sz="2000" dirty="0"/>
          </a:p>
        </p:txBody>
      </p:sp>
      <p:pic>
        <p:nvPicPr>
          <p:cNvPr id="6" name="Tijdelijke aanduiding voor inhoud 5" descr="DB52.JPG"/>
          <p:cNvPicPr>
            <a:picLocks noGrp="1" noChangeAspect="1"/>
          </p:cNvPicPr>
          <p:nvPr>
            <p:ph idx="1"/>
          </p:nvPr>
        </p:nvPicPr>
        <p:blipFill>
          <a:blip r:embed="rId2" cstate="print"/>
          <a:stretch>
            <a:fillRect/>
          </a:stretch>
        </p:blipFill>
        <p:spPr>
          <a:xfrm>
            <a:off x="845236" y="1357299"/>
            <a:ext cx="7470121" cy="5000660"/>
          </a:xfrm>
        </p:spPr>
      </p:pic>
      <p:sp>
        <p:nvSpPr>
          <p:cNvPr id="4" name="Tijdelijke aanduiding voor datum 3"/>
          <p:cNvSpPr>
            <a:spLocks noGrp="1"/>
          </p:cNvSpPr>
          <p:nvPr>
            <p:ph type="dt" sz="half" idx="10"/>
          </p:nvPr>
        </p:nvSpPr>
        <p:spPr/>
        <p:txBody>
          <a:bodyPr/>
          <a:lstStyle/>
          <a:p>
            <a:fld id="{B152960E-4A7B-467C-B656-4EF74C7D783B}"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E8DAAD90-7A56-4379-9917-AA34F6570916}" type="slidenum">
              <a:rPr lang="nl-NL" smtClean="0"/>
              <a:pPr/>
              <a:t>133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nl-NL" sz="2000" dirty="0" smtClean="0"/>
              <a:t>Rijksweg.</a:t>
            </a:r>
            <a:endParaRPr lang="nl-NL" sz="2000" dirty="0"/>
          </a:p>
        </p:txBody>
      </p:sp>
      <p:pic>
        <p:nvPicPr>
          <p:cNvPr id="8" name="Tijdelijke aanduiding voor inhoud 7" descr="R0.jpg"/>
          <p:cNvPicPr>
            <a:picLocks noGrp="1" noChangeAspect="1"/>
          </p:cNvPicPr>
          <p:nvPr>
            <p:ph idx="1"/>
          </p:nvPr>
        </p:nvPicPr>
        <p:blipFill>
          <a:blip r:embed="rId2" cstate="print"/>
          <a:stretch>
            <a:fillRect/>
          </a:stretch>
        </p:blipFill>
        <p:spPr>
          <a:xfrm>
            <a:off x="428596" y="1399095"/>
            <a:ext cx="8286808" cy="4928171"/>
          </a:xfrm>
        </p:spPr>
      </p:pic>
      <p:sp>
        <p:nvSpPr>
          <p:cNvPr id="4" name="Tijdelijke aanduiding voor datum 3"/>
          <p:cNvSpPr>
            <a:spLocks noGrp="1"/>
          </p:cNvSpPr>
          <p:nvPr>
            <p:ph type="dt" sz="half" idx="10"/>
          </p:nvPr>
        </p:nvSpPr>
        <p:spPr/>
        <p:txBody>
          <a:bodyPr/>
          <a:lstStyle/>
          <a:p>
            <a:fld id="{058336BF-9892-46B1-9E6F-3242B25A5E79}"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134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28596" y="428604"/>
            <a:ext cx="8229600" cy="1143000"/>
          </a:xfrm>
        </p:spPr>
        <p:txBody>
          <a:bodyPr>
            <a:normAutofit fontScale="90000"/>
          </a:bodyPr>
          <a:lstStyle/>
          <a:p>
            <a:r>
              <a:rPr lang="nl-NL" sz="2000" dirty="0"/>
              <a:t>R11. Het vermaarde café Kaakheem aan de Rijksweg. Zeer bekend bij boderijders, rijtuigen, snikbeurten en schaatsenrijders. In de grote zaal werden allerlei festiviteiten gehouden. Er was ook een kegelbaan.  Er is aan het café zelfs een operette gewijd: “</a:t>
            </a:r>
            <a:r>
              <a:rPr lang="nl-NL" sz="2000" dirty="0" err="1"/>
              <a:t>Mit</a:t>
            </a:r>
            <a:r>
              <a:rPr lang="nl-NL" sz="2000" dirty="0"/>
              <a:t> </a:t>
            </a:r>
            <a:r>
              <a:rPr lang="nl-NL" sz="2000" dirty="0" err="1"/>
              <a:t>noar</a:t>
            </a:r>
            <a:r>
              <a:rPr lang="nl-NL" sz="2000" dirty="0"/>
              <a:t> </a:t>
            </a:r>
            <a:r>
              <a:rPr lang="nl-NL" sz="2000" dirty="0" err="1"/>
              <a:t>Koakhaim</a:t>
            </a:r>
            <a:r>
              <a:rPr lang="nl-NL" sz="2000" dirty="0"/>
              <a:t>”. In verband met de verbreding van de Rijksweg moest het café in 1931 verdwijnen.</a:t>
            </a:r>
            <a:br>
              <a:rPr lang="nl-NL" sz="2000" dirty="0"/>
            </a:br>
            <a:endParaRPr lang="nl-NL" sz="2000" dirty="0"/>
          </a:p>
        </p:txBody>
      </p:sp>
      <p:pic>
        <p:nvPicPr>
          <p:cNvPr id="6" name="Tijdelijke aanduiding voor inhoud 5" descr="R11.jpg"/>
          <p:cNvPicPr>
            <a:picLocks noGrp="1" noChangeAspect="1"/>
          </p:cNvPicPr>
          <p:nvPr>
            <p:ph idx="1"/>
          </p:nvPr>
        </p:nvPicPr>
        <p:blipFill>
          <a:blip r:embed="rId2" cstate="print"/>
          <a:stretch>
            <a:fillRect/>
          </a:stretch>
        </p:blipFill>
        <p:spPr>
          <a:xfrm>
            <a:off x="785786" y="1643050"/>
            <a:ext cx="7643866" cy="4664355"/>
          </a:xfrm>
        </p:spPr>
      </p:pic>
      <p:sp>
        <p:nvSpPr>
          <p:cNvPr id="7" name="Tijdelijke aanduiding voor datum 6"/>
          <p:cNvSpPr>
            <a:spLocks noGrp="1"/>
          </p:cNvSpPr>
          <p:nvPr>
            <p:ph type="dt" sz="half" idx="10"/>
          </p:nvPr>
        </p:nvSpPr>
        <p:spPr/>
        <p:txBody>
          <a:bodyPr/>
          <a:lstStyle/>
          <a:p>
            <a:fld id="{7711548D-FFF4-4955-B3BE-6DB9D0176E50}" type="datetime1">
              <a:rPr lang="nl-NL" smtClean="0"/>
              <a:pPr/>
              <a:t>2-10-2018</a:t>
            </a:fld>
            <a:endParaRPr lang="nl-NL"/>
          </a:p>
        </p:txBody>
      </p:sp>
      <p:sp>
        <p:nvSpPr>
          <p:cNvPr id="8" name="Tijdelijke aanduiding voor dianummer 7"/>
          <p:cNvSpPr>
            <a:spLocks noGrp="1"/>
          </p:cNvSpPr>
          <p:nvPr>
            <p:ph type="sldNum" sz="quarter" idx="12"/>
          </p:nvPr>
        </p:nvSpPr>
        <p:spPr/>
        <p:txBody>
          <a:bodyPr/>
          <a:lstStyle/>
          <a:p>
            <a:fld id="{18922AB5-0D7A-4B30-A10A-E594D10CFC46}" type="slidenum">
              <a:rPr lang="nl-NL" smtClean="0"/>
              <a:pPr/>
              <a:t>135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R12. De huidige situatie met de woning Kaakheem bewoond door de familie Van Huizen.</a:t>
            </a:r>
            <a:br>
              <a:rPr lang="nl-NL" sz="2000" dirty="0"/>
            </a:br>
            <a:endParaRPr lang="nl-NL" sz="2000" dirty="0"/>
          </a:p>
        </p:txBody>
      </p:sp>
      <p:pic>
        <p:nvPicPr>
          <p:cNvPr id="6" name="Tijdelijke aanduiding voor inhoud 5" descr="R12.JPG"/>
          <p:cNvPicPr>
            <a:picLocks noGrp="1" noChangeAspect="1"/>
          </p:cNvPicPr>
          <p:nvPr>
            <p:ph idx="1"/>
          </p:nvPr>
        </p:nvPicPr>
        <p:blipFill>
          <a:blip r:embed="rId2" cstate="print"/>
          <a:stretch>
            <a:fillRect/>
          </a:stretch>
        </p:blipFill>
        <p:spPr>
          <a:xfrm>
            <a:off x="785786" y="1285860"/>
            <a:ext cx="7578659" cy="5072098"/>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136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R21. Dit is een foto van boerderij </a:t>
            </a:r>
            <a:r>
              <a:rPr lang="nl-NL" sz="2000" dirty="0" err="1"/>
              <a:t>Kremer</a:t>
            </a:r>
            <a:r>
              <a:rPr lang="nl-NL" sz="2000" dirty="0"/>
              <a:t>. De boerderij had de uitrit op de Rijksweg. Het land van de boerderij werd zowel voor de uitbreiding van het dorp als voor het Ten Boerster bos gebruikt. De boerderij werd in het begin van de jaren negentig afgebroken en er kwam woningbouw voor in de plaats.</a:t>
            </a:r>
            <a:br>
              <a:rPr lang="nl-NL" sz="2000" dirty="0"/>
            </a:br>
            <a:endParaRPr lang="nl-NL" sz="2000" dirty="0"/>
          </a:p>
        </p:txBody>
      </p:sp>
      <p:pic>
        <p:nvPicPr>
          <p:cNvPr id="6" name="Tijdelijke aanduiding voor inhoud 5" descr="R21.jpg"/>
          <p:cNvPicPr>
            <a:picLocks noGrp="1" noChangeAspect="1"/>
          </p:cNvPicPr>
          <p:nvPr>
            <p:ph idx="1"/>
          </p:nvPr>
        </p:nvPicPr>
        <p:blipFill>
          <a:blip r:embed="rId2" cstate="print"/>
          <a:stretch>
            <a:fillRect/>
          </a:stretch>
        </p:blipFill>
        <p:spPr>
          <a:xfrm>
            <a:off x="857224" y="1357298"/>
            <a:ext cx="7440772" cy="500422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137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R22.  De huidige Boswal. Hier ziet u twee van de vier bungalows die op de plaats van de boerderij zijn gebouwd.</a:t>
            </a:r>
            <a:br>
              <a:rPr lang="nl-NL" sz="2000" dirty="0"/>
            </a:br>
            <a:endParaRPr lang="nl-NL" sz="2000" dirty="0"/>
          </a:p>
        </p:txBody>
      </p:sp>
      <p:pic>
        <p:nvPicPr>
          <p:cNvPr id="6" name="Tijdelijke aanduiding voor inhoud 5" descr="R22.JPG"/>
          <p:cNvPicPr>
            <a:picLocks noGrp="1" noChangeAspect="1"/>
          </p:cNvPicPr>
          <p:nvPr>
            <p:ph idx="1"/>
          </p:nvPr>
        </p:nvPicPr>
        <p:blipFill>
          <a:blip r:embed="rId2" cstate="print"/>
          <a:stretch>
            <a:fillRect/>
          </a:stretch>
        </p:blipFill>
        <p:spPr>
          <a:xfrm>
            <a:off x="857224" y="1357298"/>
            <a:ext cx="7470122"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138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R31. Dit is een foto van de Rijksweg in richting </a:t>
            </a:r>
            <a:r>
              <a:rPr lang="nl-NL" sz="2000" dirty="0" err="1"/>
              <a:t>Boltbrug</a:t>
            </a:r>
            <a:r>
              <a:rPr lang="nl-NL" sz="2000" dirty="0"/>
              <a:t>. De woning werd bewoond door de familie Kalkwiek. De woning werd in 1977 afgebroken en er kwam een nieuwe woning voor in de plaats. In de witte woning woonde aannemer Oosterhuis.</a:t>
            </a:r>
            <a:br>
              <a:rPr lang="nl-NL" sz="2000" dirty="0"/>
            </a:br>
            <a:endParaRPr lang="nl-NL" sz="2000" dirty="0"/>
          </a:p>
        </p:txBody>
      </p:sp>
      <p:pic>
        <p:nvPicPr>
          <p:cNvPr id="6" name="Tijdelijke aanduiding voor inhoud 5" descr="R31.jpg"/>
          <p:cNvPicPr>
            <a:picLocks noGrp="1" noChangeAspect="1"/>
          </p:cNvPicPr>
          <p:nvPr>
            <p:ph idx="1"/>
          </p:nvPr>
        </p:nvPicPr>
        <p:blipFill>
          <a:blip r:embed="rId2" cstate="print"/>
          <a:stretch>
            <a:fillRect/>
          </a:stretch>
        </p:blipFill>
        <p:spPr>
          <a:xfrm>
            <a:off x="857224" y="1273202"/>
            <a:ext cx="7500990" cy="5131091"/>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139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K51a. Dit is ook de </a:t>
            </a:r>
            <a:r>
              <a:rPr lang="nl-NL" sz="2000" dirty="0" err="1" smtClean="0"/>
              <a:t>Moeshorn</a:t>
            </a:r>
            <a:r>
              <a:rPr lang="nl-NL" sz="2000" dirty="0" smtClean="0"/>
              <a:t> maar dan iets later.</a:t>
            </a:r>
            <a:br>
              <a:rPr lang="nl-NL" sz="2000" dirty="0" smtClean="0"/>
            </a:br>
            <a:endParaRPr lang="nl-NL" sz="2000" dirty="0"/>
          </a:p>
        </p:txBody>
      </p:sp>
      <p:pic>
        <p:nvPicPr>
          <p:cNvPr id="6" name="Tijdelijke aanduiding voor inhoud 5" descr="K51a.jpg"/>
          <p:cNvPicPr>
            <a:picLocks noGrp="1" noChangeAspect="1"/>
          </p:cNvPicPr>
          <p:nvPr>
            <p:ph idx="1"/>
          </p:nvPr>
        </p:nvPicPr>
        <p:blipFill>
          <a:blip r:embed="rId2" cstate="print"/>
          <a:stretch>
            <a:fillRect/>
          </a:stretch>
        </p:blipFill>
        <p:spPr>
          <a:xfrm>
            <a:off x="714348" y="1394612"/>
            <a:ext cx="7756260" cy="4963346"/>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R32. De nieuwe woning is gebouwd in 1978.</a:t>
            </a:r>
            <a:br>
              <a:rPr lang="nl-NL" sz="2000" dirty="0"/>
            </a:br>
            <a:endParaRPr lang="nl-NL" sz="2000" dirty="0"/>
          </a:p>
        </p:txBody>
      </p:sp>
      <p:pic>
        <p:nvPicPr>
          <p:cNvPr id="6" name="Tijdelijke aanduiding voor inhoud 5" descr="R32.JPG"/>
          <p:cNvPicPr>
            <a:picLocks noGrp="1" noChangeAspect="1"/>
          </p:cNvPicPr>
          <p:nvPr>
            <p:ph idx="1"/>
          </p:nvPr>
        </p:nvPicPr>
        <p:blipFill>
          <a:blip r:embed="rId2" cstate="print"/>
          <a:stretch>
            <a:fillRect/>
          </a:stretch>
        </p:blipFill>
        <p:spPr>
          <a:xfrm>
            <a:off x="845236" y="1357299"/>
            <a:ext cx="7470121"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R41. Dit zogenaamde </a:t>
            </a:r>
            <a:r>
              <a:rPr lang="nl-NL" sz="2000" dirty="0" err="1"/>
              <a:t>Fivelhuis</a:t>
            </a:r>
            <a:r>
              <a:rPr lang="nl-NL" sz="2000" dirty="0"/>
              <a:t> stond op de plek waar later veearts Wouda woonde en nu mevr. Dekens. De </a:t>
            </a:r>
            <a:r>
              <a:rPr lang="nl-NL" sz="2000" dirty="0" err="1"/>
              <a:t>Fivelhuizen</a:t>
            </a:r>
            <a:r>
              <a:rPr lang="nl-NL" sz="2000" dirty="0"/>
              <a:t> stonden vooral aan waterwegen.  Door de taps toelopende gevel had men uitzicht naar beide kanten.</a:t>
            </a:r>
            <a:br>
              <a:rPr lang="nl-NL" sz="2000" dirty="0"/>
            </a:br>
            <a:endParaRPr lang="nl-NL" sz="2000" dirty="0"/>
          </a:p>
        </p:txBody>
      </p:sp>
      <p:pic>
        <p:nvPicPr>
          <p:cNvPr id="6" name="Tijdelijke aanduiding voor inhoud 5" descr="R41.jpg"/>
          <p:cNvPicPr>
            <a:picLocks noGrp="1" noChangeAspect="1"/>
          </p:cNvPicPr>
          <p:nvPr>
            <p:ph idx="1"/>
          </p:nvPr>
        </p:nvPicPr>
        <p:blipFill>
          <a:blip r:embed="rId2" cstate="print"/>
          <a:stretch>
            <a:fillRect/>
          </a:stretch>
        </p:blipFill>
        <p:spPr>
          <a:xfrm>
            <a:off x="1142976" y="1357298"/>
            <a:ext cx="7072362" cy="5020934"/>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R42. Hier ziet u links de woning van Mevr. Dekens. De rechter witte woning staat er nu nog. De middelste woning  is afgebroken.</a:t>
            </a:r>
            <a:br>
              <a:rPr lang="nl-NL" sz="2000" dirty="0"/>
            </a:br>
            <a:endParaRPr lang="nl-NL" sz="2000" dirty="0"/>
          </a:p>
        </p:txBody>
      </p:sp>
      <p:pic>
        <p:nvPicPr>
          <p:cNvPr id="6" name="Tijdelijke aanduiding voor inhoud 5" descr="R42.jpg"/>
          <p:cNvPicPr>
            <a:picLocks noGrp="1" noChangeAspect="1"/>
          </p:cNvPicPr>
          <p:nvPr>
            <p:ph idx="1"/>
          </p:nvPr>
        </p:nvPicPr>
        <p:blipFill>
          <a:blip r:embed="rId2" cstate="print"/>
          <a:stretch>
            <a:fillRect/>
          </a:stretch>
        </p:blipFill>
        <p:spPr>
          <a:xfrm>
            <a:off x="642910" y="1428736"/>
            <a:ext cx="7879462" cy="4855775"/>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142</a:t>
            </a:fld>
            <a:endParaRPr lang="nl-NL"/>
          </a:p>
        </p:txBody>
      </p:sp>
    </p:spTree>
  </p:cSld>
  <p:clrMapOvr>
    <a:masterClrMapping/>
  </p:clrMapOvr>
  <p:transition spd="slow" advClick="0" advTm="10000">
    <p:zoom/>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R43. De afgebroken woning wat dichterbij.</a:t>
            </a:r>
            <a:br>
              <a:rPr lang="nl-NL" sz="2000" dirty="0"/>
            </a:br>
            <a:endParaRPr lang="nl-NL" sz="2000" dirty="0"/>
          </a:p>
        </p:txBody>
      </p:sp>
      <p:pic>
        <p:nvPicPr>
          <p:cNvPr id="6" name="Tijdelijke aanduiding voor inhoud 5" descr="R43.jpg"/>
          <p:cNvPicPr>
            <a:picLocks noGrp="1" noChangeAspect="1"/>
          </p:cNvPicPr>
          <p:nvPr>
            <p:ph idx="1"/>
          </p:nvPr>
        </p:nvPicPr>
        <p:blipFill>
          <a:blip r:embed="rId2" cstate="print"/>
          <a:stretch>
            <a:fillRect/>
          </a:stretch>
        </p:blipFill>
        <p:spPr>
          <a:xfrm>
            <a:off x="714349" y="1357298"/>
            <a:ext cx="7734948" cy="4999069"/>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143</a:t>
            </a:fld>
            <a:endParaRPr lang="nl-NL"/>
          </a:p>
        </p:txBody>
      </p:sp>
    </p:spTree>
  </p:cSld>
  <p:clrMapOvr>
    <a:masterClrMapping/>
  </p:clrMapOvr>
  <p:transition spd="slow" advClick="0" advTm="10000">
    <p:zoom/>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R44. Op de plaats van de afgebroken woning zijn toen twee witte woningen gebouwd met </a:t>
            </a:r>
            <a:r>
              <a:rPr lang="nl-NL" sz="2000" dirty="0" err="1"/>
              <a:t>lessenaarsdaken</a:t>
            </a:r>
            <a:r>
              <a:rPr lang="nl-NL" sz="2000" dirty="0"/>
              <a:t>.</a:t>
            </a:r>
            <a:br>
              <a:rPr lang="nl-NL" sz="2000" dirty="0"/>
            </a:br>
            <a:endParaRPr lang="nl-NL" sz="2000" dirty="0"/>
          </a:p>
        </p:txBody>
      </p:sp>
      <p:pic>
        <p:nvPicPr>
          <p:cNvPr id="6" name="Tijdelijke aanduiding voor inhoud 5" descr="R44.JPG"/>
          <p:cNvPicPr>
            <a:picLocks noGrp="1" noChangeAspect="1"/>
          </p:cNvPicPr>
          <p:nvPr>
            <p:ph idx="1"/>
          </p:nvPr>
        </p:nvPicPr>
        <p:blipFill>
          <a:blip r:embed="rId2" cstate="print"/>
          <a:stretch>
            <a:fillRect/>
          </a:stretch>
        </p:blipFill>
        <p:spPr>
          <a:xfrm>
            <a:off x="928662" y="1428736"/>
            <a:ext cx="7429551" cy="4973502"/>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144</a:t>
            </a:fld>
            <a:endParaRPr lang="nl-NL"/>
          </a:p>
        </p:txBody>
      </p:sp>
    </p:spTree>
  </p:cSld>
  <p:clrMapOvr>
    <a:masterClrMapping/>
  </p:clrMapOvr>
  <p:transition spd="slow" advClick="0" advTm="10000">
    <p:zoom/>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R51. Een kijkje op de Rijksweg richting de </a:t>
            </a:r>
            <a:r>
              <a:rPr lang="nl-NL" sz="2000" dirty="0" err="1"/>
              <a:t>Boltbrug</a:t>
            </a:r>
            <a:r>
              <a:rPr lang="nl-NL" sz="2000" dirty="0"/>
              <a:t>, met een koets met paard, turfschepen en rechts de houtzaagmolen van de familie van </a:t>
            </a:r>
            <a:r>
              <a:rPr lang="nl-NL" sz="2000" dirty="0" err="1"/>
              <a:t>Delden</a:t>
            </a:r>
            <a:r>
              <a:rPr lang="nl-NL" sz="2000" dirty="0"/>
              <a:t>. Deze molen is in 1909 afgebroken.</a:t>
            </a:r>
            <a:br>
              <a:rPr lang="nl-NL" sz="2000" dirty="0"/>
            </a:br>
            <a:endParaRPr lang="nl-NL" sz="2000" dirty="0"/>
          </a:p>
        </p:txBody>
      </p:sp>
      <p:pic>
        <p:nvPicPr>
          <p:cNvPr id="6" name="Tijdelijke aanduiding voor inhoud 5" descr="R51.jpg"/>
          <p:cNvPicPr>
            <a:picLocks noGrp="1" noChangeAspect="1"/>
          </p:cNvPicPr>
          <p:nvPr>
            <p:ph idx="1"/>
          </p:nvPr>
        </p:nvPicPr>
        <p:blipFill>
          <a:blip r:embed="rId2" cstate="print"/>
          <a:stretch>
            <a:fillRect/>
          </a:stretch>
        </p:blipFill>
        <p:spPr>
          <a:xfrm>
            <a:off x="1000100" y="1214422"/>
            <a:ext cx="7286676" cy="5124735"/>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145</a:t>
            </a:fld>
            <a:endParaRPr lang="nl-NL"/>
          </a:p>
        </p:txBody>
      </p:sp>
    </p:spTree>
  </p:cSld>
  <p:clrMapOvr>
    <a:masterClrMapping/>
  </p:clrMapOvr>
  <p:transition spd="slow" advClick="0" advTm="10000">
    <p:zoom/>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R52. Het aanzicht nu.</a:t>
            </a:r>
            <a:br>
              <a:rPr lang="nl-NL" sz="2000" dirty="0"/>
            </a:br>
            <a:endParaRPr lang="nl-NL" sz="2000" dirty="0"/>
          </a:p>
        </p:txBody>
      </p:sp>
      <p:pic>
        <p:nvPicPr>
          <p:cNvPr id="6" name="Tijdelijke aanduiding voor inhoud 5" descr="R52.JPG"/>
          <p:cNvPicPr>
            <a:picLocks noGrp="1" noChangeAspect="1"/>
          </p:cNvPicPr>
          <p:nvPr>
            <p:ph idx="1"/>
          </p:nvPr>
        </p:nvPicPr>
        <p:blipFill>
          <a:blip r:embed="rId2" cstate="print"/>
          <a:stretch>
            <a:fillRect/>
          </a:stretch>
        </p:blipFill>
        <p:spPr>
          <a:xfrm>
            <a:off x="845235" y="1328608"/>
            <a:ext cx="7512979" cy="5029349"/>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146</a:t>
            </a:fld>
            <a:endParaRPr lang="nl-NL"/>
          </a:p>
        </p:txBody>
      </p:sp>
    </p:spTree>
  </p:cSld>
  <p:clrMapOvr>
    <a:masterClrMapping/>
  </p:clrMapOvr>
  <p:transition spd="slow" advClick="0" advTm="10000">
    <p:zoom/>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R61. Hier ook een foto van de Rijksweg richting de </a:t>
            </a:r>
            <a:r>
              <a:rPr lang="nl-NL" sz="2000" dirty="0" err="1"/>
              <a:t>Boltbrug</a:t>
            </a:r>
            <a:r>
              <a:rPr lang="nl-NL" sz="2000" dirty="0"/>
              <a:t>. De foto is van 1905. Opvallend is de hoge bomenrij  en de smalle weg. Rechts de korenmolen, de </a:t>
            </a:r>
            <a:r>
              <a:rPr lang="nl-NL" sz="2000" dirty="0" err="1"/>
              <a:t>Widde</a:t>
            </a:r>
            <a:r>
              <a:rPr lang="nl-NL" sz="2000" dirty="0"/>
              <a:t> </a:t>
            </a:r>
            <a:r>
              <a:rPr lang="nl-NL" sz="2000" dirty="0" err="1"/>
              <a:t>Meuln</a:t>
            </a:r>
            <a:r>
              <a:rPr lang="nl-NL" sz="2000" dirty="0"/>
              <a:t> en daarachter de houtzaagmolen. Deze molen stond voorbij de </a:t>
            </a:r>
            <a:r>
              <a:rPr lang="nl-NL" sz="2000" dirty="0" err="1"/>
              <a:t>Boltbrug</a:t>
            </a:r>
            <a:r>
              <a:rPr lang="nl-NL" sz="2000" dirty="0"/>
              <a:t> aan het </a:t>
            </a:r>
            <a:r>
              <a:rPr lang="nl-NL" sz="2000" dirty="0" err="1"/>
              <a:t>Damsterdiep</a:t>
            </a:r>
            <a:r>
              <a:rPr lang="nl-NL" sz="2000" dirty="0"/>
              <a:t>.</a:t>
            </a:r>
            <a:br>
              <a:rPr lang="nl-NL" sz="2000" dirty="0"/>
            </a:br>
            <a:endParaRPr lang="nl-NL" sz="2000" dirty="0"/>
          </a:p>
        </p:txBody>
      </p:sp>
      <p:pic>
        <p:nvPicPr>
          <p:cNvPr id="6" name="Tijdelijke aanduiding voor inhoud 5" descr="R61.jpg"/>
          <p:cNvPicPr>
            <a:picLocks noGrp="1" noChangeAspect="1"/>
          </p:cNvPicPr>
          <p:nvPr>
            <p:ph idx="1"/>
          </p:nvPr>
        </p:nvPicPr>
        <p:blipFill>
          <a:blip r:embed="rId2" cstate="print"/>
          <a:stretch>
            <a:fillRect/>
          </a:stretch>
        </p:blipFill>
        <p:spPr>
          <a:xfrm>
            <a:off x="1000100" y="1357298"/>
            <a:ext cx="7143800" cy="5022592"/>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147</a:t>
            </a:fld>
            <a:endParaRPr lang="nl-NL"/>
          </a:p>
        </p:txBody>
      </p:sp>
    </p:spTree>
  </p:cSld>
  <p:clrMapOvr>
    <a:masterClrMapping/>
  </p:clrMapOvr>
  <p:transition spd="slow" advClick="0" advTm="10000">
    <p:zoom/>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R62. De rijksweg nu.</a:t>
            </a:r>
            <a:br>
              <a:rPr lang="nl-NL" sz="2000" dirty="0"/>
            </a:br>
            <a:endParaRPr lang="nl-NL" sz="2000" dirty="0"/>
          </a:p>
        </p:txBody>
      </p:sp>
      <p:pic>
        <p:nvPicPr>
          <p:cNvPr id="6" name="Tijdelijke aanduiding voor inhoud 5" descr="R6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148</a:t>
            </a:fld>
            <a:endParaRPr lang="nl-NL"/>
          </a:p>
        </p:txBody>
      </p:sp>
    </p:spTree>
  </p:cSld>
  <p:clrMapOvr>
    <a:masterClrMapping/>
  </p:clrMapOvr>
  <p:transition spd="slow" advClick="0" advTm="10000">
    <p:zoom/>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R71.De Rijksweg vanaf de molen gezien. Achter de woningen aan de Rijksweg was er, behalve de school aan de </a:t>
            </a:r>
            <a:r>
              <a:rPr lang="nl-NL" sz="2000" dirty="0" err="1"/>
              <a:t>Homanstraat</a:t>
            </a:r>
            <a:r>
              <a:rPr lang="nl-NL" sz="2000" dirty="0"/>
              <a:t>,  nog geen bebouwing te bekennen.  </a:t>
            </a:r>
            <a:br>
              <a:rPr lang="nl-NL" sz="2000" dirty="0"/>
            </a:br>
            <a:endParaRPr lang="nl-NL" sz="2000" dirty="0"/>
          </a:p>
        </p:txBody>
      </p:sp>
      <p:pic>
        <p:nvPicPr>
          <p:cNvPr id="6" name="Tijdelijke aanduiding voor inhoud 5" descr="R71.jpg"/>
          <p:cNvPicPr>
            <a:picLocks noGrp="1" noChangeAspect="1"/>
          </p:cNvPicPr>
          <p:nvPr>
            <p:ph idx="1"/>
          </p:nvPr>
        </p:nvPicPr>
        <p:blipFill>
          <a:blip r:embed="rId2" cstate="print"/>
          <a:stretch>
            <a:fillRect/>
          </a:stretch>
        </p:blipFill>
        <p:spPr>
          <a:xfrm>
            <a:off x="672438" y="1428736"/>
            <a:ext cx="7821030" cy="4929221"/>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149</a:t>
            </a:fld>
            <a:endParaRPr lang="nl-NL"/>
          </a:p>
        </p:txBody>
      </p:sp>
    </p:spTree>
  </p:cSld>
  <p:clrMapOvr>
    <a:masterClrMapping/>
  </p:clrMapOvr>
  <p:transition spd="slow" advClick="0" advTm="10000">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K52. De huidige situatie.  De volkstuinen zijn nog steeds aanwezig. In de tijd van het klooster was hier de kloostertuin gesitueerd. Het gebied is archeologisch monument en nooit bebouwd geweest. </a:t>
            </a:r>
            <a:br>
              <a:rPr lang="nl-NL" sz="2000" dirty="0" smtClean="0"/>
            </a:br>
            <a:endParaRPr lang="nl-NL" sz="2000" dirty="0"/>
          </a:p>
        </p:txBody>
      </p:sp>
      <p:pic>
        <p:nvPicPr>
          <p:cNvPr id="6" name="Tijdelijke aanduiding voor inhoud 5" descr="K52.JPG"/>
          <p:cNvPicPr>
            <a:picLocks noGrp="1" noChangeAspect="1"/>
          </p:cNvPicPr>
          <p:nvPr>
            <p:ph idx="1"/>
          </p:nvPr>
        </p:nvPicPr>
        <p:blipFill>
          <a:blip r:embed="rId2" cstate="print"/>
          <a:stretch>
            <a:fillRect/>
          </a:stretch>
        </p:blipFill>
        <p:spPr>
          <a:xfrm>
            <a:off x="1071538" y="1357298"/>
            <a:ext cx="7309593" cy="4893199"/>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R72. De huidige situatie laat zien dat Ten Boer echt een groen dorp is.</a:t>
            </a:r>
            <a:br>
              <a:rPr lang="nl-NL" sz="2000" dirty="0"/>
            </a:br>
            <a:endParaRPr lang="nl-NL" sz="2000" dirty="0"/>
          </a:p>
        </p:txBody>
      </p:sp>
      <p:pic>
        <p:nvPicPr>
          <p:cNvPr id="6" name="Tijdelijke aanduiding voor inhoud 5" descr="R72.JPG"/>
          <p:cNvPicPr>
            <a:picLocks noGrp="1" noChangeAspect="1"/>
          </p:cNvPicPr>
          <p:nvPr>
            <p:ph idx="1"/>
          </p:nvPr>
        </p:nvPicPr>
        <p:blipFill>
          <a:blip r:embed="rId2" cstate="print"/>
          <a:stretch>
            <a:fillRect/>
          </a:stretch>
        </p:blipFill>
        <p:spPr>
          <a:xfrm>
            <a:off x="857224" y="1357298"/>
            <a:ext cx="7451587" cy="4988253"/>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150</a:t>
            </a:fld>
            <a:endParaRPr lang="nl-NL"/>
          </a:p>
        </p:txBody>
      </p:sp>
    </p:spTree>
  </p:cSld>
  <p:clrMapOvr>
    <a:masterClrMapping/>
  </p:clrMapOvr>
  <p:transition spd="slow" advClick="0" advTm="10000">
    <p:zoom/>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R7a1. Dit is de woning waar voorheen ondermeer notaris Wals woonde. De foto is van rond 1910.</a:t>
            </a:r>
            <a:br>
              <a:rPr lang="nl-NL" sz="2000" dirty="0"/>
            </a:br>
            <a:endParaRPr lang="nl-NL" sz="2000" dirty="0"/>
          </a:p>
        </p:txBody>
      </p:sp>
      <p:pic>
        <p:nvPicPr>
          <p:cNvPr id="6" name="Tijdelijke aanduiding voor inhoud 5" descr="R7a1.jpg"/>
          <p:cNvPicPr>
            <a:picLocks noGrp="1" noChangeAspect="1"/>
          </p:cNvPicPr>
          <p:nvPr>
            <p:ph idx="1"/>
          </p:nvPr>
        </p:nvPicPr>
        <p:blipFill>
          <a:blip r:embed="rId2" cstate="print"/>
          <a:stretch>
            <a:fillRect/>
          </a:stretch>
        </p:blipFill>
        <p:spPr>
          <a:xfrm>
            <a:off x="719911" y="1357298"/>
            <a:ext cx="7721326"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151</a:t>
            </a:fld>
            <a:endParaRPr lang="nl-NL"/>
          </a:p>
        </p:txBody>
      </p:sp>
    </p:spTree>
  </p:cSld>
  <p:clrMapOvr>
    <a:masterClrMapping/>
  </p:clrMapOvr>
  <p:transition spd="slow" advClick="0" advTm="10000">
    <p:zoom/>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R7a2. Dezelfde woning vanuit een andere hoek. De familie had net bezoek van de melkboer.</a:t>
            </a:r>
            <a:br>
              <a:rPr lang="nl-NL" sz="2000" dirty="0"/>
            </a:br>
            <a:endParaRPr lang="nl-NL" sz="2000" dirty="0"/>
          </a:p>
        </p:txBody>
      </p:sp>
      <p:pic>
        <p:nvPicPr>
          <p:cNvPr id="6" name="Tijdelijke aanduiding voor inhoud 5" descr="R7A2.jpg"/>
          <p:cNvPicPr>
            <a:picLocks noGrp="1" noChangeAspect="1"/>
          </p:cNvPicPr>
          <p:nvPr>
            <p:ph idx="1"/>
          </p:nvPr>
        </p:nvPicPr>
        <p:blipFill>
          <a:blip r:embed="rId2" cstate="print"/>
          <a:stretch>
            <a:fillRect/>
          </a:stretch>
        </p:blipFill>
        <p:spPr>
          <a:xfrm>
            <a:off x="714348" y="1357298"/>
            <a:ext cx="7778732" cy="4929221"/>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152</a:t>
            </a:fld>
            <a:endParaRPr lang="nl-NL"/>
          </a:p>
        </p:txBody>
      </p:sp>
    </p:spTree>
  </p:cSld>
  <p:clrMapOvr>
    <a:masterClrMapping/>
  </p:clrMapOvr>
  <p:transition spd="slow" advClick="0" advTm="10000">
    <p:zoom/>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R7a3 . De woning zoals die er nu uitziet.   </a:t>
            </a:r>
            <a:br>
              <a:rPr lang="nl-NL" sz="2000" dirty="0"/>
            </a:br>
            <a:endParaRPr lang="nl-NL" sz="2000" dirty="0"/>
          </a:p>
        </p:txBody>
      </p:sp>
      <p:pic>
        <p:nvPicPr>
          <p:cNvPr id="6" name="Tijdelijke aanduiding voor inhoud 5" descr="R7A3.JPG"/>
          <p:cNvPicPr>
            <a:picLocks noGrp="1" noChangeAspect="1"/>
          </p:cNvPicPr>
          <p:nvPr>
            <p:ph idx="1"/>
          </p:nvPr>
        </p:nvPicPr>
        <p:blipFill>
          <a:blip r:embed="rId2" cstate="print"/>
          <a:stretch>
            <a:fillRect/>
          </a:stretch>
        </p:blipFill>
        <p:spPr>
          <a:xfrm>
            <a:off x="714348" y="1238850"/>
            <a:ext cx="7752392" cy="5101628"/>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153</a:t>
            </a:fld>
            <a:endParaRPr lang="nl-NL"/>
          </a:p>
        </p:txBody>
      </p:sp>
    </p:spTree>
  </p:cSld>
  <p:clrMapOvr>
    <a:masterClrMapping/>
  </p:clrMapOvr>
  <p:transition spd="slow" advClick="0" advTm="10000">
    <p:zoom/>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R81. Dit is het huis van brandstofhandelaar Bulthuis. Later deed het rechter gedeelte dienst als wachtkamer van de </a:t>
            </a:r>
            <a:r>
              <a:rPr lang="nl-NL" sz="2000" b="1" dirty="0"/>
              <a:t>D</a:t>
            </a:r>
            <a:r>
              <a:rPr lang="nl-NL" sz="2000" dirty="0"/>
              <a:t>amster </a:t>
            </a:r>
            <a:r>
              <a:rPr lang="nl-NL" sz="2000" b="1" dirty="0"/>
              <a:t>A</a:t>
            </a:r>
            <a:r>
              <a:rPr lang="nl-NL" sz="2000" dirty="0"/>
              <a:t>uto </a:t>
            </a:r>
            <a:r>
              <a:rPr lang="nl-NL" sz="2000" b="1" dirty="0"/>
              <a:t>M</a:t>
            </a:r>
            <a:r>
              <a:rPr lang="nl-NL" sz="2000" dirty="0"/>
              <a:t>aatschappij.</a:t>
            </a:r>
            <a:br>
              <a:rPr lang="nl-NL" sz="2000" dirty="0"/>
            </a:br>
            <a:endParaRPr lang="nl-NL" sz="2000" dirty="0"/>
          </a:p>
        </p:txBody>
      </p:sp>
      <p:pic>
        <p:nvPicPr>
          <p:cNvPr id="6" name="Tijdelijke aanduiding voor inhoud 5" descr="R81.jpg"/>
          <p:cNvPicPr>
            <a:picLocks noGrp="1" noChangeAspect="1"/>
          </p:cNvPicPr>
          <p:nvPr>
            <p:ph idx="1"/>
          </p:nvPr>
        </p:nvPicPr>
        <p:blipFill>
          <a:blip r:embed="rId2" cstate="print"/>
          <a:stretch>
            <a:fillRect/>
          </a:stretch>
        </p:blipFill>
        <p:spPr>
          <a:xfrm>
            <a:off x="785787" y="1357298"/>
            <a:ext cx="7581430" cy="5005821"/>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154</a:t>
            </a:fld>
            <a:endParaRPr lang="nl-NL"/>
          </a:p>
        </p:txBody>
      </p:sp>
    </p:spTree>
  </p:cSld>
  <p:clrMapOvr>
    <a:masterClrMapping/>
  </p:clrMapOvr>
  <p:transition spd="slow" advClick="0" advTm="10000">
    <p:zoom/>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R82.  Hetzelfde huis nu.</a:t>
            </a:r>
            <a:br>
              <a:rPr lang="nl-NL" sz="2000" dirty="0"/>
            </a:br>
            <a:endParaRPr lang="nl-NL" sz="2000" dirty="0"/>
          </a:p>
        </p:txBody>
      </p:sp>
      <p:pic>
        <p:nvPicPr>
          <p:cNvPr id="6" name="Tijdelijke aanduiding voor inhoud 5" descr="R82.JPG"/>
          <p:cNvPicPr>
            <a:picLocks noGrp="1" noChangeAspect="1"/>
          </p:cNvPicPr>
          <p:nvPr>
            <p:ph idx="1"/>
          </p:nvPr>
        </p:nvPicPr>
        <p:blipFill>
          <a:blip r:embed="rId2" cstate="print"/>
          <a:stretch>
            <a:fillRect/>
          </a:stretch>
        </p:blipFill>
        <p:spPr>
          <a:xfrm>
            <a:off x="857224" y="1357298"/>
            <a:ext cx="7458133" cy="4992635"/>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155</a:t>
            </a:fld>
            <a:endParaRPr lang="nl-NL"/>
          </a:p>
        </p:txBody>
      </p:sp>
    </p:spTree>
  </p:cSld>
  <p:clrMapOvr>
    <a:masterClrMapping/>
  </p:clrMapOvr>
  <p:transition spd="slow" advClick="0" advTm="10000">
    <p:zoom/>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R91.  Foto van de Rijksweg, vanaf de </a:t>
            </a:r>
            <a:r>
              <a:rPr lang="nl-NL" sz="2000" dirty="0" err="1"/>
              <a:t>Boltbrug</a:t>
            </a:r>
            <a:r>
              <a:rPr lang="nl-NL" sz="2000" dirty="0"/>
              <a:t> genomen, richting Groningen. De foto is van 1934. Alle vier huizen zijn in 1938 afgebroken in verband met de verbreding van de Rijksweg en de aanleg van het plein. Het huis met de trapgevel was ondermeer van burgemeester Huisman.</a:t>
            </a:r>
            <a:br>
              <a:rPr lang="nl-NL" sz="2000" dirty="0"/>
            </a:br>
            <a:endParaRPr lang="nl-NL" sz="2000" dirty="0"/>
          </a:p>
        </p:txBody>
      </p:sp>
      <p:pic>
        <p:nvPicPr>
          <p:cNvPr id="6" name="Tijdelijke aanduiding voor inhoud 5" descr="R91.jpg"/>
          <p:cNvPicPr>
            <a:picLocks noGrp="1" noChangeAspect="1"/>
          </p:cNvPicPr>
          <p:nvPr>
            <p:ph idx="1"/>
          </p:nvPr>
        </p:nvPicPr>
        <p:blipFill>
          <a:blip r:embed="rId2" cstate="print"/>
          <a:stretch>
            <a:fillRect/>
          </a:stretch>
        </p:blipFill>
        <p:spPr>
          <a:xfrm>
            <a:off x="548420" y="1357298"/>
            <a:ext cx="8065072"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156</a:t>
            </a:fld>
            <a:endParaRPr lang="nl-NL"/>
          </a:p>
        </p:txBody>
      </p:sp>
    </p:spTree>
  </p:cSld>
  <p:clrMapOvr>
    <a:masterClrMapping/>
  </p:clrMapOvr>
  <p:transition spd="slow" advClick="0" advTm="10000">
    <p:zoom/>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R92. Hier nog eens het huis van burgemeester Huisman. Het echtpaar Huisman staat op de foto. Ongeveer op deze plaats is de woning, De </a:t>
            </a:r>
            <a:r>
              <a:rPr lang="nl-NL" sz="2000" dirty="0" err="1"/>
              <a:t>Bolten</a:t>
            </a:r>
            <a:r>
              <a:rPr lang="nl-NL" sz="2000" dirty="0"/>
              <a:t>,  van dierenarts Pastoor gebouwd.</a:t>
            </a:r>
            <a:br>
              <a:rPr lang="nl-NL" sz="2000" dirty="0"/>
            </a:br>
            <a:endParaRPr lang="nl-NL" sz="2000" dirty="0"/>
          </a:p>
        </p:txBody>
      </p:sp>
      <p:pic>
        <p:nvPicPr>
          <p:cNvPr id="6" name="Tijdelijke aanduiding voor inhoud 5" descr="R92.jpg"/>
          <p:cNvPicPr>
            <a:picLocks noGrp="1" noChangeAspect="1"/>
          </p:cNvPicPr>
          <p:nvPr>
            <p:ph idx="1"/>
          </p:nvPr>
        </p:nvPicPr>
        <p:blipFill>
          <a:blip r:embed="rId2" cstate="print"/>
          <a:stretch>
            <a:fillRect/>
          </a:stretch>
        </p:blipFill>
        <p:spPr>
          <a:xfrm>
            <a:off x="1071538" y="1285860"/>
            <a:ext cx="7072362" cy="5067357"/>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157</a:t>
            </a:fld>
            <a:endParaRPr lang="nl-NL"/>
          </a:p>
        </p:txBody>
      </p:sp>
    </p:spTree>
  </p:cSld>
  <p:clrMapOvr>
    <a:masterClrMapping/>
  </p:clrMapOvr>
  <p:transition spd="slow" advClick="0" advTm="10000">
    <p:zoom/>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R101. Hier nog eens de huizen aan de Rijksweg bij de brug. Het rechter huis was het huis van de brugwachter.</a:t>
            </a:r>
            <a:br>
              <a:rPr lang="nl-NL" sz="2000" dirty="0"/>
            </a:br>
            <a:endParaRPr lang="nl-NL" sz="2000" dirty="0"/>
          </a:p>
        </p:txBody>
      </p:sp>
      <p:pic>
        <p:nvPicPr>
          <p:cNvPr id="6" name="Tijdelijke aanduiding voor inhoud 5" descr="R101.jpg"/>
          <p:cNvPicPr>
            <a:picLocks noGrp="1" noChangeAspect="1"/>
          </p:cNvPicPr>
          <p:nvPr>
            <p:ph idx="1"/>
          </p:nvPr>
        </p:nvPicPr>
        <p:blipFill>
          <a:blip r:embed="rId2" cstate="print"/>
          <a:stretch>
            <a:fillRect/>
          </a:stretch>
        </p:blipFill>
        <p:spPr>
          <a:xfrm>
            <a:off x="714348" y="1306662"/>
            <a:ext cx="7715304" cy="5051296"/>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158</a:t>
            </a:fld>
            <a:endParaRPr lang="nl-NL"/>
          </a:p>
        </p:txBody>
      </p:sp>
    </p:spTree>
  </p:cSld>
  <p:clrMapOvr>
    <a:masterClrMapping/>
  </p:clrMapOvr>
  <p:transition spd="slow" advClick="0" advTm="10000">
    <p:zoom/>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R102. De huidige situatie.</a:t>
            </a:r>
            <a:br>
              <a:rPr lang="nl-NL" sz="2000" dirty="0"/>
            </a:br>
            <a:endParaRPr lang="nl-NL" sz="2000" dirty="0"/>
          </a:p>
        </p:txBody>
      </p:sp>
      <p:pic>
        <p:nvPicPr>
          <p:cNvPr id="6" name="Tijdelijke aanduiding voor inhoud 5" descr="R10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159</a:t>
            </a:fld>
            <a:endParaRPr lang="nl-NL"/>
          </a:p>
        </p:txBody>
      </p:sp>
    </p:spTree>
  </p:cSld>
  <p:clrMapOvr>
    <a:masterClrMapping/>
  </p:clrMapOvr>
  <p:transition spd="slow" advClick="0" advTm="10000">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K61. De Kloosterkerk en de pastorie vanuit de Hendrik </a:t>
            </a:r>
            <a:r>
              <a:rPr lang="nl-NL" sz="2000" dirty="0" err="1" smtClean="0"/>
              <a:t>Westerstraat</a:t>
            </a:r>
            <a:r>
              <a:rPr lang="nl-NL" sz="2000" dirty="0" smtClean="0"/>
              <a:t> gezien. Hier ziet u nog het laatste stuk van de kloostergracht. De gracht werd in 1926 gedempt.</a:t>
            </a:r>
            <a:br>
              <a:rPr lang="nl-NL" sz="2000" dirty="0" smtClean="0"/>
            </a:br>
            <a:endParaRPr lang="nl-NL" sz="2000" dirty="0"/>
          </a:p>
        </p:txBody>
      </p:sp>
      <p:pic>
        <p:nvPicPr>
          <p:cNvPr id="6" name="Tijdelijke aanduiding voor inhoud 5" descr="K61.jpg"/>
          <p:cNvPicPr>
            <a:picLocks noGrp="1" noChangeAspect="1"/>
          </p:cNvPicPr>
          <p:nvPr>
            <p:ph idx="1"/>
          </p:nvPr>
        </p:nvPicPr>
        <p:blipFill>
          <a:blip r:embed="rId2" cstate="print"/>
          <a:stretch>
            <a:fillRect/>
          </a:stretch>
        </p:blipFill>
        <p:spPr>
          <a:xfrm>
            <a:off x="714348" y="1714488"/>
            <a:ext cx="7763781" cy="4600759"/>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R111. Nog een kijkje op het </a:t>
            </a:r>
            <a:r>
              <a:rPr lang="nl-NL" sz="2000" dirty="0" err="1"/>
              <a:t>Damsterdiep</a:t>
            </a:r>
            <a:r>
              <a:rPr lang="nl-NL" sz="2000" dirty="0"/>
              <a:t> met de turfschepen van de familie Noorman rond de eeuwwisseling. De beide molens nog in volle glorie.</a:t>
            </a:r>
            <a:br>
              <a:rPr lang="nl-NL" sz="2000" dirty="0"/>
            </a:br>
            <a:endParaRPr lang="nl-NL" sz="2000" dirty="0"/>
          </a:p>
        </p:txBody>
      </p:sp>
      <p:pic>
        <p:nvPicPr>
          <p:cNvPr id="6" name="Tijdelijke aanduiding voor inhoud 5" descr="R111.jpg"/>
          <p:cNvPicPr>
            <a:picLocks noGrp="1" noChangeAspect="1"/>
          </p:cNvPicPr>
          <p:nvPr>
            <p:ph idx="1"/>
          </p:nvPr>
        </p:nvPicPr>
        <p:blipFill>
          <a:blip r:embed="rId2" cstate="print"/>
          <a:stretch>
            <a:fillRect/>
          </a:stretch>
        </p:blipFill>
        <p:spPr>
          <a:xfrm>
            <a:off x="666614" y="1357298"/>
            <a:ext cx="7828158"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160</a:t>
            </a:fld>
            <a:endParaRPr lang="nl-NL"/>
          </a:p>
        </p:txBody>
      </p:sp>
    </p:spTree>
  </p:cSld>
  <p:clrMapOvr>
    <a:masterClrMapping/>
  </p:clrMapOvr>
  <p:transition spd="slow" advClick="0" advTm="10000">
    <p:zoom/>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R112. Nog een foto met een mooi zeilschip aan de kant.</a:t>
            </a:r>
            <a:br>
              <a:rPr lang="nl-NL" sz="2000" dirty="0"/>
            </a:br>
            <a:endParaRPr lang="nl-NL" sz="2000" dirty="0"/>
          </a:p>
        </p:txBody>
      </p:sp>
      <p:pic>
        <p:nvPicPr>
          <p:cNvPr id="6" name="Tijdelijke aanduiding voor inhoud 5" descr="R112.jpg"/>
          <p:cNvPicPr>
            <a:picLocks noGrp="1" noChangeAspect="1"/>
          </p:cNvPicPr>
          <p:nvPr>
            <p:ph idx="1"/>
          </p:nvPr>
        </p:nvPicPr>
        <p:blipFill>
          <a:blip r:embed="rId2" cstate="print"/>
          <a:stretch>
            <a:fillRect/>
          </a:stretch>
        </p:blipFill>
        <p:spPr>
          <a:xfrm>
            <a:off x="525900" y="1409668"/>
            <a:ext cx="8118066" cy="4956254"/>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161</a:t>
            </a:fld>
            <a:endParaRPr lang="nl-NL"/>
          </a:p>
        </p:txBody>
      </p:sp>
    </p:spTree>
  </p:cSld>
  <p:clrMapOvr>
    <a:masterClrMapping/>
  </p:clrMapOvr>
  <p:transition spd="slow" advClick="0" advTm="10000">
    <p:zoom/>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R113. Het </a:t>
            </a:r>
            <a:r>
              <a:rPr lang="nl-NL" sz="2000" dirty="0" err="1"/>
              <a:t>Damsterdiep</a:t>
            </a:r>
            <a:r>
              <a:rPr lang="nl-NL" sz="2000" dirty="0"/>
              <a:t> vanuit dezelfde plaats gezien.</a:t>
            </a:r>
            <a:br>
              <a:rPr lang="nl-NL" sz="2000" dirty="0"/>
            </a:br>
            <a:endParaRPr lang="nl-NL" sz="2000" dirty="0"/>
          </a:p>
        </p:txBody>
      </p:sp>
      <p:pic>
        <p:nvPicPr>
          <p:cNvPr id="6" name="Tijdelijke aanduiding voor inhoud 5" descr="R113.JPG"/>
          <p:cNvPicPr>
            <a:picLocks noGrp="1" noChangeAspect="1"/>
          </p:cNvPicPr>
          <p:nvPr>
            <p:ph idx="1"/>
          </p:nvPr>
        </p:nvPicPr>
        <p:blipFill>
          <a:blip r:embed="rId2" cstate="print"/>
          <a:stretch>
            <a:fillRect/>
          </a:stretch>
        </p:blipFill>
        <p:spPr>
          <a:xfrm>
            <a:off x="785786" y="1285860"/>
            <a:ext cx="7584417" cy="5077172"/>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162</a:t>
            </a:fld>
            <a:endParaRPr lang="nl-NL"/>
          </a:p>
        </p:txBody>
      </p:sp>
    </p:spTree>
  </p:cSld>
  <p:clrMapOvr>
    <a:masterClrMapping/>
  </p:clrMapOvr>
  <p:transition spd="slow" advClick="0" advTm="10000">
    <p:zoom/>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R131. Foto van de Rijksweg, genomen vanaf de </a:t>
            </a:r>
            <a:r>
              <a:rPr lang="nl-NL" sz="2000" dirty="0" err="1"/>
              <a:t>Bouwerschapweg</a:t>
            </a:r>
            <a:r>
              <a:rPr lang="nl-NL" sz="2000" dirty="0"/>
              <a:t>. U ziet nog de kalkoven met daarnaast het huis van de familie </a:t>
            </a:r>
            <a:r>
              <a:rPr lang="nl-NL" sz="2000" dirty="0" err="1"/>
              <a:t>Heidema</a:t>
            </a:r>
            <a:r>
              <a:rPr lang="nl-NL" sz="2000" dirty="0"/>
              <a:t>. Links ziet u de boerderij van de familie van </a:t>
            </a:r>
            <a:r>
              <a:rPr lang="nl-NL" sz="2000" dirty="0" err="1"/>
              <a:t>Delden</a:t>
            </a:r>
            <a:r>
              <a:rPr lang="nl-NL" sz="2000" dirty="0"/>
              <a:t>. De houtzaagmolen staat er niet meer.</a:t>
            </a:r>
            <a:br>
              <a:rPr lang="nl-NL" sz="2000" dirty="0"/>
            </a:br>
            <a:endParaRPr lang="nl-NL" sz="2000" dirty="0"/>
          </a:p>
        </p:txBody>
      </p:sp>
      <p:pic>
        <p:nvPicPr>
          <p:cNvPr id="6" name="Tijdelijke aanduiding voor inhoud 5" descr="R131.jpg"/>
          <p:cNvPicPr>
            <a:picLocks noGrp="1" noChangeAspect="1"/>
          </p:cNvPicPr>
          <p:nvPr>
            <p:ph idx="1"/>
          </p:nvPr>
        </p:nvPicPr>
        <p:blipFill>
          <a:blip r:embed="rId2" cstate="print"/>
          <a:stretch>
            <a:fillRect/>
          </a:stretch>
        </p:blipFill>
        <p:spPr>
          <a:xfrm>
            <a:off x="857224" y="1285860"/>
            <a:ext cx="7545175" cy="5054968"/>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163</a:t>
            </a:fld>
            <a:endParaRPr lang="nl-NL"/>
          </a:p>
        </p:txBody>
      </p:sp>
    </p:spTree>
  </p:cSld>
  <p:clrMapOvr>
    <a:masterClrMapping/>
  </p:clrMapOvr>
  <p:transition spd="slow" advClick="0" advTm="10000">
    <p:zoom/>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R132. Foto genomen vanaf dezelfde positie nu.</a:t>
            </a:r>
          </a:p>
        </p:txBody>
      </p:sp>
      <p:pic>
        <p:nvPicPr>
          <p:cNvPr id="6" name="Tijdelijke aanduiding voor inhoud 5" descr="R132.JPG"/>
          <p:cNvPicPr>
            <a:picLocks noGrp="1" noChangeAspect="1"/>
          </p:cNvPicPr>
          <p:nvPr>
            <p:ph idx="1"/>
          </p:nvPr>
        </p:nvPicPr>
        <p:blipFill>
          <a:blip r:embed="rId2" cstate="print"/>
          <a:stretch>
            <a:fillRect/>
          </a:stretch>
        </p:blipFill>
        <p:spPr>
          <a:xfrm>
            <a:off x="785786" y="1285860"/>
            <a:ext cx="7643865" cy="5073996"/>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164</a:t>
            </a:fld>
            <a:endParaRPr lang="nl-NL"/>
          </a:p>
        </p:txBody>
      </p:sp>
    </p:spTree>
  </p:cSld>
  <p:clrMapOvr>
    <a:masterClrMapping/>
  </p:clrMapOvr>
  <p:transition spd="slow" advClick="0" advTm="10000">
    <p:zoom/>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 133. Hier nogmaals de kalkoven en de voormalige woning van de familie </a:t>
            </a:r>
            <a:r>
              <a:rPr lang="nl-NL" sz="2000" dirty="0" err="1"/>
              <a:t>Heidema</a:t>
            </a:r>
            <a:r>
              <a:rPr lang="nl-NL" sz="2000" dirty="0"/>
              <a:t>, transportbedrijf.</a:t>
            </a:r>
            <a:br>
              <a:rPr lang="nl-NL" sz="2000" dirty="0"/>
            </a:br>
            <a:endParaRPr lang="nl-NL" sz="2000" dirty="0"/>
          </a:p>
        </p:txBody>
      </p:sp>
      <p:pic>
        <p:nvPicPr>
          <p:cNvPr id="6" name="Tijdelijke aanduiding voor inhoud 5" descr="R133.jpg"/>
          <p:cNvPicPr>
            <a:picLocks noGrp="1" noChangeAspect="1"/>
          </p:cNvPicPr>
          <p:nvPr>
            <p:ph idx="1"/>
          </p:nvPr>
        </p:nvPicPr>
        <p:blipFill>
          <a:blip r:embed="rId2" cstate="print"/>
          <a:stretch>
            <a:fillRect/>
          </a:stretch>
        </p:blipFill>
        <p:spPr>
          <a:xfrm>
            <a:off x="513439" y="1357298"/>
            <a:ext cx="8130528" cy="4964312"/>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165</a:t>
            </a:fld>
            <a:endParaRPr lang="nl-NL"/>
          </a:p>
        </p:txBody>
      </p:sp>
    </p:spTree>
  </p:cSld>
  <p:clrMapOvr>
    <a:masterClrMapping/>
  </p:clrMapOvr>
  <p:transition spd="slow" advClick="0" advTm="10000">
    <p:zoom/>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R134. Dezelfde woning nu. De kalkoven is verdwenen. Op het terrein staan nu de vrachtwagens van </a:t>
            </a:r>
            <a:r>
              <a:rPr lang="nl-NL" sz="2000" dirty="0" err="1"/>
              <a:t>Heidema</a:t>
            </a:r>
            <a:r>
              <a:rPr lang="nl-NL" sz="2000" dirty="0"/>
              <a:t>.</a:t>
            </a:r>
            <a:br>
              <a:rPr lang="nl-NL" sz="2000" dirty="0"/>
            </a:br>
            <a:endParaRPr lang="nl-NL" sz="2000" dirty="0"/>
          </a:p>
        </p:txBody>
      </p:sp>
      <p:pic>
        <p:nvPicPr>
          <p:cNvPr id="6" name="Tijdelijke aanduiding voor inhoud 5" descr="R134.JPG"/>
          <p:cNvPicPr>
            <a:picLocks noGrp="1" noChangeAspect="1"/>
          </p:cNvPicPr>
          <p:nvPr>
            <p:ph idx="1"/>
          </p:nvPr>
        </p:nvPicPr>
        <p:blipFill>
          <a:blip r:embed="rId2" cstate="print"/>
          <a:stretch>
            <a:fillRect/>
          </a:stretch>
        </p:blipFill>
        <p:spPr>
          <a:xfrm>
            <a:off x="785786" y="1285860"/>
            <a:ext cx="7572427" cy="5069146"/>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166</a:t>
            </a:fld>
            <a:endParaRPr lang="nl-NL"/>
          </a:p>
        </p:txBody>
      </p:sp>
    </p:spTree>
  </p:cSld>
  <p:clrMapOvr>
    <a:masterClrMapping/>
  </p:clrMapOvr>
  <p:transition spd="slow" advClick="0" advTm="10000">
    <p:zoom/>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R141. Foto genomen vanaf de </a:t>
            </a:r>
            <a:r>
              <a:rPr lang="nl-NL" sz="2000" dirty="0" err="1"/>
              <a:t>Boltbrug</a:t>
            </a:r>
            <a:r>
              <a:rPr lang="nl-NL" sz="2000" dirty="0"/>
              <a:t>, richting Ten Post. Links ziet u nog de opslag voor de kalkovens. Verder een paar vrachtschepen waarvan één onder zeil. Een pracht gezicht. De foto is van 1910.</a:t>
            </a:r>
            <a:br>
              <a:rPr lang="nl-NL" sz="2000" dirty="0"/>
            </a:br>
            <a:endParaRPr lang="nl-NL" sz="2000" dirty="0"/>
          </a:p>
        </p:txBody>
      </p:sp>
      <p:pic>
        <p:nvPicPr>
          <p:cNvPr id="6" name="Tijdelijke aanduiding voor inhoud 5" descr="R141.jpg"/>
          <p:cNvPicPr>
            <a:picLocks noGrp="1" noChangeAspect="1"/>
          </p:cNvPicPr>
          <p:nvPr>
            <p:ph idx="1"/>
          </p:nvPr>
        </p:nvPicPr>
        <p:blipFill>
          <a:blip r:embed="rId2" cstate="print"/>
          <a:stretch>
            <a:fillRect/>
          </a:stretch>
        </p:blipFill>
        <p:spPr>
          <a:xfrm>
            <a:off x="700467" y="1331314"/>
            <a:ext cx="7800623" cy="5026643"/>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167</a:t>
            </a:fld>
            <a:endParaRPr lang="nl-NL"/>
          </a:p>
        </p:txBody>
      </p:sp>
    </p:spTree>
  </p:cSld>
  <p:clrMapOvr>
    <a:masterClrMapping/>
  </p:clrMapOvr>
  <p:transition spd="slow" advClick="0" advTm="10000">
    <p:zoom/>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R142. Het </a:t>
            </a:r>
            <a:r>
              <a:rPr lang="nl-NL" sz="2000" dirty="0" err="1"/>
              <a:t>Damsterdiep</a:t>
            </a:r>
            <a:r>
              <a:rPr lang="nl-NL" sz="2000" dirty="0"/>
              <a:t> nu vanuit dezelfde positie.</a:t>
            </a:r>
            <a:br>
              <a:rPr lang="nl-NL" sz="2000" dirty="0"/>
            </a:br>
            <a:endParaRPr lang="nl-NL" sz="2000" dirty="0"/>
          </a:p>
        </p:txBody>
      </p:sp>
      <p:pic>
        <p:nvPicPr>
          <p:cNvPr id="6" name="Tijdelijke aanduiding voor inhoud 5" descr="R142.JPG"/>
          <p:cNvPicPr>
            <a:picLocks noGrp="1" noChangeAspect="1"/>
          </p:cNvPicPr>
          <p:nvPr>
            <p:ph idx="1"/>
          </p:nvPr>
        </p:nvPicPr>
        <p:blipFill>
          <a:blip r:embed="rId2" cstate="print"/>
          <a:stretch>
            <a:fillRect/>
          </a:stretch>
        </p:blipFill>
        <p:spPr>
          <a:xfrm>
            <a:off x="709938" y="1142393"/>
            <a:ext cx="7791152" cy="5215565"/>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168</a:t>
            </a:fld>
            <a:endParaRPr lang="nl-NL"/>
          </a:p>
        </p:txBody>
      </p:sp>
    </p:spTree>
  </p:cSld>
  <p:clrMapOvr>
    <a:masterClrMapping/>
  </p:clrMapOvr>
  <p:transition spd="slow" advClick="0" advTm="10000">
    <p:zoom/>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R151. Zicht op de Rijksweg met de veerboot, </a:t>
            </a:r>
            <a:r>
              <a:rPr lang="nl-NL" sz="2000" dirty="0" err="1"/>
              <a:t>Damsterboot</a:t>
            </a:r>
            <a:r>
              <a:rPr lang="nl-NL" sz="2000" dirty="0"/>
              <a:t>, richting Ten Boer en op de achtergrond de beide molens. De veerboot voer dagelijks naar en van Groningen. ’s Morgens om 8.30 uur kon men bij de </a:t>
            </a:r>
            <a:r>
              <a:rPr lang="nl-NL" sz="2000" dirty="0" err="1"/>
              <a:t>Boltbrug</a:t>
            </a:r>
            <a:r>
              <a:rPr lang="nl-NL" sz="2000" dirty="0"/>
              <a:t> opstappen en ’s middags kon men om 14.30 uur weer vanuit Groningen retour.</a:t>
            </a:r>
            <a:br>
              <a:rPr lang="nl-NL" sz="2000" dirty="0"/>
            </a:br>
            <a:endParaRPr lang="nl-NL" sz="2000" dirty="0"/>
          </a:p>
        </p:txBody>
      </p:sp>
      <p:pic>
        <p:nvPicPr>
          <p:cNvPr id="6" name="Tijdelijke aanduiding voor inhoud 5" descr="R151.jpg"/>
          <p:cNvPicPr>
            <a:picLocks noGrp="1" noChangeAspect="1"/>
          </p:cNvPicPr>
          <p:nvPr>
            <p:ph idx="1"/>
          </p:nvPr>
        </p:nvPicPr>
        <p:blipFill>
          <a:blip r:embed="rId2" cstate="print"/>
          <a:stretch>
            <a:fillRect/>
          </a:stretch>
        </p:blipFill>
        <p:spPr>
          <a:xfrm>
            <a:off x="642910" y="1357298"/>
            <a:ext cx="7921020" cy="4972319"/>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169</a:t>
            </a:fld>
            <a:endParaRPr lang="nl-NL"/>
          </a:p>
        </p:txBody>
      </p:sp>
    </p:spTree>
  </p:cSld>
  <p:clrMapOvr>
    <a:masterClrMapping/>
  </p:clrMapOvr>
  <p:transition spd="slow" advClick="0" advTm="10000">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K62. Waar eens de kloostergracht liep is nu pad aangelegd. Het pad loopt langs de kerk naar Stadsweg.</a:t>
            </a:r>
            <a:br>
              <a:rPr lang="nl-NL" sz="2000" dirty="0" smtClean="0"/>
            </a:br>
            <a:endParaRPr lang="nl-NL" sz="2000" dirty="0"/>
          </a:p>
        </p:txBody>
      </p:sp>
      <p:pic>
        <p:nvPicPr>
          <p:cNvPr id="6" name="Tijdelijke aanduiding voor inhoud 5" descr="K62.JPG"/>
          <p:cNvPicPr>
            <a:picLocks noGrp="1" noChangeAspect="1"/>
          </p:cNvPicPr>
          <p:nvPr>
            <p:ph idx="1"/>
          </p:nvPr>
        </p:nvPicPr>
        <p:blipFill>
          <a:blip r:embed="rId2" cstate="print"/>
          <a:stretch>
            <a:fillRect/>
          </a:stretch>
        </p:blipFill>
        <p:spPr>
          <a:xfrm>
            <a:off x="857224" y="1214422"/>
            <a:ext cx="7572428" cy="5069147"/>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R152. De huidige situatie.</a:t>
            </a:r>
            <a:br>
              <a:rPr lang="nl-NL" sz="2000" dirty="0"/>
            </a:br>
            <a:endParaRPr lang="nl-NL" sz="2000" dirty="0"/>
          </a:p>
        </p:txBody>
      </p:sp>
      <p:pic>
        <p:nvPicPr>
          <p:cNvPr id="6" name="Tijdelijke aanduiding voor inhoud 5" descr="R152.JPG"/>
          <p:cNvPicPr>
            <a:picLocks noGrp="1" noChangeAspect="1"/>
          </p:cNvPicPr>
          <p:nvPr>
            <p:ph idx="1"/>
          </p:nvPr>
        </p:nvPicPr>
        <p:blipFill>
          <a:blip r:embed="rId2" cstate="print"/>
          <a:stretch>
            <a:fillRect/>
          </a:stretch>
        </p:blipFill>
        <p:spPr>
          <a:xfrm>
            <a:off x="822828" y="1285860"/>
            <a:ext cx="7558304" cy="5059691"/>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170</a:t>
            </a:fld>
            <a:endParaRPr lang="nl-NL"/>
          </a:p>
        </p:txBody>
      </p:sp>
    </p:spTree>
  </p:cSld>
  <p:clrMapOvr>
    <a:masterClrMapping/>
  </p:clrMapOvr>
  <p:transition spd="slow" advClick="0" advTm="10000">
    <p:zoom/>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R161. Een mooie oude auto voor het huis van </a:t>
            </a:r>
            <a:r>
              <a:rPr lang="nl-NL" sz="2000" dirty="0" err="1"/>
              <a:t>Wigboldus</a:t>
            </a:r>
            <a:r>
              <a:rPr lang="nl-NL" sz="2000" dirty="0"/>
              <a:t>, eigenaar van de kalkovens. In dit huis woont nu </a:t>
            </a:r>
            <a:r>
              <a:rPr lang="nl-NL" sz="2000" dirty="0" smtClean="0"/>
              <a:t>transporteur </a:t>
            </a:r>
            <a:r>
              <a:rPr lang="nl-NL" sz="2000" dirty="0" err="1" smtClean="0"/>
              <a:t>Heidema</a:t>
            </a:r>
            <a:r>
              <a:rPr lang="nl-NL" sz="2000" dirty="0"/>
              <a:t>.</a:t>
            </a:r>
            <a:br>
              <a:rPr lang="nl-NL" sz="2000" dirty="0"/>
            </a:br>
            <a:endParaRPr lang="nl-NL" sz="2000" dirty="0"/>
          </a:p>
        </p:txBody>
      </p:sp>
      <p:pic>
        <p:nvPicPr>
          <p:cNvPr id="6" name="Tijdelijke aanduiding voor inhoud 5" descr="R161.jpg"/>
          <p:cNvPicPr>
            <a:picLocks noGrp="1" noChangeAspect="1"/>
          </p:cNvPicPr>
          <p:nvPr>
            <p:ph idx="1"/>
          </p:nvPr>
        </p:nvPicPr>
        <p:blipFill>
          <a:blip r:embed="rId2" cstate="print"/>
          <a:stretch>
            <a:fillRect/>
          </a:stretch>
        </p:blipFill>
        <p:spPr>
          <a:xfrm>
            <a:off x="1000100" y="1285860"/>
            <a:ext cx="7180453" cy="5064474"/>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171</a:t>
            </a:fld>
            <a:endParaRPr lang="nl-NL"/>
          </a:p>
        </p:txBody>
      </p:sp>
    </p:spTree>
  </p:cSld>
  <p:clrMapOvr>
    <a:masterClrMapping/>
  </p:clrMapOvr>
  <p:transition spd="slow" advClick="0" advTm="10000">
    <p:zoom/>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R162. Hier de zaak van </a:t>
            </a:r>
            <a:r>
              <a:rPr lang="nl-NL" sz="2000" dirty="0" err="1"/>
              <a:t>Wigboldus</a:t>
            </a:r>
            <a:r>
              <a:rPr lang="nl-NL" sz="2000" dirty="0"/>
              <a:t> nog in bedrijf.</a:t>
            </a:r>
            <a:br>
              <a:rPr lang="nl-NL" sz="2000" dirty="0"/>
            </a:br>
            <a:endParaRPr lang="nl-NL" sz="2000" dirty="0"/>
          </a:p>
        </p:txBody>
      </p:sp>
      <p:pic>
        <p:nvPicPr>
          <p:cNvPr id="6" name="Tijdelijke aanduiding voor inhoud 5" descr="R162.jpg"/>
          <p:cNvPicPr>
            <a:picLocks noGrp="1" noChangeAspect="1"/>
          </p:cNvPicPr>
          <p:nvPr>
            <p:ph idx="1"/>
          </p:nvPr>
        </p:nvPicPr>
        <p:blipFill>
          <a:blip r:embed="rId2" cstate="print"/>
          <a:stretch>
            <a:fillRect/>
          </a:stretch>
        </p:blipFill>
        <p:spPr>
          <a:xfrm>
            <a:off x="642910" y="1357298"/>
            <a:ext cx="7904069" cy="4960753"/>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172</a:t>
            </a:fld>
            <a:endParaRPr lang="nl-NL"/>
          </a:p>
        </p:txBody>
      </p:sp>
    </p:spTree>
  </p:cSld>
  <p:clrMapOvr>
    <a:masterClrMapping/>
  </p:clrMapOvr>
  <p:transition spd="slow" advClick="0" advTm="10000">
    <p:zoom/>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R163. Hier de situatie zoals het nu is.</a:t>
            </a:r>
            <a:br>
              <a:rPr lang="nl-NL" sz="2000" dirty="0"/>
            </a:br>
            <a:endParaRPr lang="nl-NL" sz="2000" dirty="0"/>
          </a:p>
        </p:txBody>
      </p:sp>
      <p:pic>
        <p:nvPicPr>
          <p:cNvPr id="6" name="Tijdelijke aanduiding voor inhoud 5" descr="R163.JPG"/>
          <p:cNvPicPr>
            <a:picLocks noGrp="1" noChangeAspect="1"/>
          </p:cNvPicPr>
          <p:nvPr>
            <p:ph idx="1"/>
          </p:nvPr>
        </p:nvPicPr>
        <p:blipFill>
          <a:blip r:embed="rId2" cstate="print"/>
          <a:stretch>
            <a:fillRect/>
          </a:stretch>
        </p:blipFill>
        <p:spPr>
          <a:xfrm>
            <a:off x="857224" y="1357298"/>
            <a:ext cx="7500990" cy="5021324"/>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173</a:t>
            </a:fld>
            <a:endParaRPr lang="nl-NL"/>
          </a:p>
        </p:txBody>
      </p:sp>
    </p:spTree>
  </p:cSld>
  <p:clrMapOvr>
    <a:masterClrMapping/>
  </p:clrMapOvr>
  <p:transition spd="slow" advClick="0" advTm="10000">
    <p:zoom/>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R171. Het gasthuis te Ten Boer aan de Rijksweg, halverwege </a:t>
            </a:r>
            <a:r>
              <a:rPr lang="nl-NL" sz="2000" dirty="0" err="1"/>
              <a:t>Dijkshorn</a:t>
            </a:r>
            <a:r>
              <a:rPr lang="nl-NL" sz="2000" dirty="0"/>
              <a:t>. Het werd het “</a:t>
            </a:r>
            <a:r>
              <a:rPr lang="nl-NL" sz="2000" dirty="0" err="1"/>
              <a:t>aarmhoes</a:t>
            </a:r>
            <a:r>
              <a:rPr lang="nl-NL" sz="2000" dirty="0"/>
              <a:t>” genoemd, waaruit wel blijkt dat er geen weelde heerste. Oude mensen en ook wel wezen en geestelijk gestoorden werden hier door de gemeente ondergebracht.</a:t>
            </a:r>
            <a:br>
              <a:rPr lang="nl-NL" sz="2000" dirty="0"/>
            </a:br>
            <a:endParaRPr lang="nl-NL" sz="2000" dirty="0"/>
          </a:p>
        </p:txBody>
      </p:sp>
      <p:pic>
        <p:nvPicPr>
          <p:cNvPr id="6" name="Tijdelijke aanduiding voor inhoud 5" descr="R171.jpg"/>
          <p:cNvPicPr>
            <a:picLocks noGrp="1" noChangeAspect="1"/>
          </p:cNvPicPr>
          <p:nvPr>
            <p:ph idx="1"/>
          </p:nvPr>
        </p:nvPicPr>
        <p:blipFill>
          <a:blip r:embed="rId2" cstate="print"/>
          <a:stretch>
            <a:fillRect/>
          </a:stretch>
        </p:blipFill>
        <p:spPr>
          <a:xfrm>
            <a:off x="635637" y="1357298"/>
            <a:ext cx="7890249" cy="5000660"/>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174</a:t>
            </a:fld>
            <a:endParaRPr lang="nl-NL"/>
          </a:p>
        </p:txBody>
      </p:sp>
    </p:spTree>
  </p:cSld>
  <p:clrMapOvr>
    <a:masterClrMapping/>
  </p:clrMapOvr>
  <p:transition spd="slow" advClick="0" advTm="10000">
    <p:zoom/>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R172. Hier nog een foto maar dan met aanbouw. Het werd verbouwd tot bejaardencentrum en werd toen “ </a:t>
            </a:r>
            <a:r>
              <a:rPr lang="nl-NL" sz="2000" dirty="0" err="1"/>
              <a:t>Fivelhörn</a:t>
            </a:r>
            <a:r>
              <a:rPr lang="nl-NL" sz="2000" dirty="0"/>
              <a:t> “ genoemd. In 1972 is het bejaardencentrum verhuist naar Ten Boer, het huidige </a:t>
            </a:r>
            <a:r>
              <a:rPr lang="nl-NL" sz="2000" dirty="0" err="1"/>
              <a:t>Bloemhof</a:t>
            </a:r>
            <a:r>
              <a:rPr lang="nl-NL" sz="2000" dirty="0"/>
              <a:t>. Daarna is het complex nog een tijd als kamerverhuurbedrijf in gebruik geweest.</a:t>
            </a:r>
            <a:br>
              <a:rPr lang="nl-NL" sz="2000" dirty="0"/>
            </a:br>
            <a:endParaRPr lang="nl-NL" sz="2000" dirty="0"/>
          </a:p>
        </p:txBody>
      </p:sp>
      <p:pic>
        <p:nvPicPr>
          <p:cNvPr id="6" name="Tijdelijke aanduiding voor inhoud 5" descr="R172.jpg"/>
          <p:cNvPicPr>
            <a:picLocks noGrp="1" noChangeAspect="1"/>
          </p:cNvPicPr>
          <p:nvPr>
            <p:ph idx="1"/>
          </p:nvPr>
        </p:nvPicPr>
        <p:blipFill>
          <a:blip r:embed="rId2" cstate="print"/>
          <a:stretch>
            <a:fillRect/>
          </a:stretch>
        </p:blipFill>
        <p:spPr>
          <a:xfrm>
            <a:off x="571472" y="1428736"/>
            <a:ext cx="8030011" cy="4857784"/>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175</a:t>
            </a:fld>
            <a:endParaRPr lang="nl-NL"/>
          </a:p>
        </p:txBody>
      </p:sp>
    </p:spTree>
  </p:cSld>
  <p:clrMapOvr>
    <a:masterClrMapping/>
  </p:clrMapOvr>
  <p:transition spd="slow" advClick="0" advTm="10000">
    <p:zoom/>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R173. In de huidige situatie is er niets meer van over. Het perceel maakt thans deel uit van het bedrijventerrein.</a:t>
            </a:r>
            <a:br>
              <a:rPr lang="nl-NL" sz="2000" dirty="0"/>
            </a:br>
            <a:endParaRPr lang="nl-NL" sz="2000" dirty="0"/>
          </a:p>
        </p:txBody>
      </p:sp>
      <p:pic>
        <p:nvPicPr>
          <p:cNvPr id="6" name="Tijdelijke aanduiding voor inhoud 5" descr="R173.JPG"/>
          <p:cNvPicPr>
            <a:picLocks noGrp="1" noChangeAspect="1"/>
          </p:cNvPicPr>
          <p:nvPr>
            <p:ph idx="1"/>
          </p:nvPr>
        </p:nvPicPr>
        <p:blipFill>
          <a:blip r:embed="rId2" cstate="print"/>
          <a:stretch>
            <a:fillRect/>
          </a:stretch>
        </p:blipFill>
        <p:spPr>
          <a:xfrm>
            <a:off x="746098" y="1214422"/>
            <a:ext cx="7683553" cy="5143536"/>
          </a:xfrm>
        </p:spPr>
      </p:pic>
      <p:sp>
        <p:nvSpPr>
          <p:cNvPr id="4" name="Tijdelijke aanduiding voor datum 3"/>
          <p:cNvSpPr>
            <a:spLocks noGrp="1"/>
          </p:cNvSpPr>
          <p:nvPr>
            <p:ph type="dt" sz="half" idx="10"/>
          </p:nvPr>
        </p:nvSpPr>
        <p:spPr/>
        <p:txBody>
          <a:bodyPr/>
          <a:lstStyle/>
          <a:p>
            <a:fld id="{05009376-5E3C-4445-AEB4-D70E156D4DFF}"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8922AB5-0D7A-4B30-A10A-E594D10CFC46}" type="slidenum">
              <a:rPr lang="nl-NL" smtClean="0"/>
              <a:pPr/>
              <a:t>176</a:t>
            </a:fld>
            <a:endParaRPr lang="nl-NL"/>
          </a:p>
        </p:txBody>
      </p:sp>
    </p:spTree>
  </p:cSld>
  <p:clrMapOvr>
    <a:masterClrMapping/>
  </p:clrMapOvr>
  <p:transition spd="slow" advClick="0" advTm="10000">
    <p:zoom/>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nl-NL" sz="2000" dirty="0" err="1" smtClean="0"/>
              <a:t>Boltweg</a:t>
            </a:r>
            <a:r>
              <a:rPr lang="nl-NL" sz="2000" dirty="0" smtClean="0"/>
              <a:t>.</a:t>
            </a:r>
            <a:endParaRPr lang="nl-NL" sz="2000" dirty="0"/>
          </a:p>
        </p:txBody>
      </p:sp>
      <p:pic>
        <p:nvPicPr>
          <p:cNvPr id="8" name="Tijdelijke aanduiding voor inhoud 7" descr="B0.jpg"/>
          <p:cNvPicPr>
            <a:picLocks noGrp="1" noChangeAspect="1"/>
          </p:cNvPicPr>
          <p:nvPr>
            <p:ph idx="1"/>
          </p:nvPr>
        </p:nvPicPr>
        <p:blipFill>
          <a:blip r:embed="rId2" cstate="print"/>
          <a:stretch>
            <a:fillRect/>
          </a:stretch>
        </p:blipFill>
        <p:spPr>
          <a:xfrm>
            <a:off x="428596" y="1386252"/>
            <a:ext cx="8289731" cy="4929908"/>
          </a:xfrm>
        </p:spPr>
      </p:pic>
      <p:sp>
        <p:nvSpPr>
          <p:cNvPr id="4" name="Tijdelijke aanduiding voor datum 3"/>
          <p:cNvSpPr>
            <a:spLocks noGrp="1"/>
          </p:cNvSpPr>
          <p:nvPr>
            <p:ph type="dt" sz="half" idx="10"/>
          </p:nvPr>
        </p:nvSpPr>
        <p:spPr/>
        <p:txBody>
          <a:bodyPr/>
          <a:lstStyle/>
          <a:p>
            <a:fld id="{DD281D37-9E25-454C-BE46-1AA069184A5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177</a:t>
            </a:fld>
            <a:endParaRPr lang="nl-NL"/>
          </a:p>
        </p:txBody>
      </p:sp>
    </p:spTree>
  </p:cSld>
  <p:clrMapOvr>
    <a:masterClrMapping/>
  </p:clrMapOvr>
  <p:transition spd="slow" advClick="0" advTm="10000">
    <p:zoom/>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nl-NL" sz="2000" dirty="0"/>
              <a:t>B11. Het begin van de </a:t>
            </a:r>
            <a:r>
              <a:rPr lang="nl-NL" sz="2000" dirty="0" err="1"/>
              <a:t>Boltweg</a:t>
            </a:r>
            <a:r>
              <a:rPr lang="nl-NL" sz="2000" dirty="0"/>
              <a:t> rond 1955. De foto is vanaf de </a:t>
            </a:r>
            <a:r>
              <a:rPr lang="nl-NL" sz="2000" dirty="0" err="1"/>
              <a:t>Boltbrug</a:t>
            </a:r>
            <a:r>
              <a:rPr lang="nl-NL" sz="2000" dirty="0"/>
              <a:t> genomen met rechts garage </a:t>
            </a:r>
            <a:r>
              <a:rPr lang="nl-NL" sz="2000" dirty="0" err="1"/>
              <a:t>Hogendorf</a:t>
            </a:r>
            <a:r>
              <a:rPr lang="nl-NL" sz="2000" dirty="0"/>
              <a:t>.  Dit pand is in 1980 afgebroken. Rechts bij de brug ziet u de zandbak. Het zand werd ’s winters, bij gladheid, op de brug gestrooid. </a:t>
            </a:r>
            <a:br>
              <a:rPr lang="nl-NL" sz="2000" dirty="0"/>
            </a:br>
            <a:endParaRPr lang="nl-NL" sz="2000" dirty="0"/>
          </a:p>
        </p:txBody>
      </p:sp>
      <p:pic>
        <p:nvPicPr>
          <p:cNvPr id="8" name="Tijdelijke aanduiding voor inhoud 7" descr="B11.jpg"/>
          <p:cNvPicPr>
            <a:picLocks noGrp="1" noChangeAspect="1"/>
          </p:cNvPicPr>
          <p:nvPr>
            <p:ph idx="1"/>
          </p:nvPr>
        </p:nvPicPr>
        <p:blipFill>
          <a:blip r:embed="rId2" cstate="print"/>
          <a:stretch>
            <a:fillRect/>
          </a:stretch>
        </p:blipFill>
        <p:spPr>
          <a:xfrm>
            <a:off x="459824" y="1428736"/>
            <a:ext cx="8243198" cy="4857784"/>
          </a:xfrm>
        </p:spPr>
      </p:pic>
      <p:sp>
        <p:nvSpPr>
          <p:cNvPr id="6" name="Tijdelijke aanduiding voor datum 5"/>
          <p:cNvSpPr>
            <a:spLocks noGrp="1"/>
          </p:cNvSpPr>
          <p:nvPr>
            <p:ph type="dt" sz="half" idx="10"/>
          </p:nvPr>
        </p:nvSpPr>
        <p:spPr/>
        <p:txBody>
          <a:bodyPr/>
          <a:lstStyle/>
          <a:p>
            <a:fld id="{CC126C63-37B2-41E1-8722-DA2904FAF2D0}" type="datetime1">
              <a:rPr lang="nl-NL" smtClean="0"/>
              <a:pPr/>
              <a:t>2-10-2018</a:t>
            </a:fld>
            <a:endParaRPr lang="nl-NL"/>
          </a:p>
        </p:txBody>
      </p:sp>
      <p:sp>
        <p:nvSpPr>
          <p:cNvPr id="7" name="Tijdelijke aanduiding voor dianummer 6"/>
          <p:cNvSpPr>
            <a:spLocks noGrp="1"/>
          </p:cNvSpPr>
          <p:nvPr>
            <p:ph type="sldNum" sz="quarter" idx="12"/>
          </p:nvPr>
        </p:nvSpPr>
        <p:spPr/>
        <p:txBody>
          <a:bodyPr/>
          <a:lstStyle/>
          <a:p>
            <a:fld id="{5224C0C6-A68F-4905-8BE1-A518223EE615}" type="slidenum">
              <a:rPr lang="nl-NL" smtClean="0"/>
              <a:pPr/>
              <a:t>178</a:t>
            </a:fld>
            <a:endParaRPr lang="nl-NL"/>
          </a:p>
        </p:txBody>
      </p:sp>
    </p:spTree>
  </p:cSld>
  <p:clrMapOvr>
    <a:masterClrMapping/>
  </p:clrMapOvr>
  <p:transition spd="slow" advClick="0" advTm="10000">
    <p:zoom/>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B12. De huidige situatie.</a:t>
            </a:r>
            <a:br>
              <a:rPr lang="nl-NL" sz="2000" dirty="0"/>
            </a:br>
            <a:endParaRPr lang="nl-NL" sz="2000" dirty="0"/>
          </a:p>
        </p:txBody>
      </p:sp>
      <p:pic>
        <p:nvPicPr>
          <p:cNvPr id="6" name="Tijdelijke aanduiding voor inhoud 5" descr="B12.JPG"/>
          <p:cNvPicPr>
            <a:picLocks noGrp="1" noChangeAspect="1"/>
          </p:cNvPicPr>
          <p:nvPr>
            <p:ph idx="1"/>
          </p:nvPr>
        </p:nvPicPr>
        <p:blipFill>
          <a:blip r:embed="rId2" cstate="print"/>
          <a:stretch>
            <a:fillRect/>
          </a:stretch>
        </p:blipFill>
        <p:spPr>
          <a:xfrm>
            <a:off x="686650" y="1118777"/>
            <a:ext cx="7814440" cy="5231155"/>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179</a:t>
            </a:fld>
            <a:endParaRPr lang="nl-NL"/>
          </a:p>
        </p:txBody>
      </p:sp>
    </p:spTree>
  </p:cSld>
  <p:clrMapOvr>
    <a:masterClrMapping/>
  </p:clrMapOvr>
  <p:transition spd="slow" advClick="0" advTm="10000">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K6a1. Foto genomen vanuit de toren van de Kloosterkerk en met zicht op het gebied richting Rijksweg. De Schipsloot en het oude postkantoor ( hoek </a:t>
            </a:r>
            <a:r>
              <a:rPr lang="nl-NL" sz="2000" dirty="0" err="1" smtClean="0"/>
              <a:t>Lindenstraat</a:t>
            </a:r>
            <a:r>
              <a:rPr lang="nl-NL" sz="2000" dirty="0" smtClean="0"/>
              <a:t> ) zijn nog net zichtbaar. Verder is er nog een groot gebied onbebouwd. Rechts is de </a:t>
            </a:r>
            <a:r>
              <a:rPr lang="nl-NL" sz="2000" dirty="0" err="1" smtClean="0"/>
              <a:t>Widde</a:t>
            </a:r>
            <a:r>
              <a:rPr lang="nl-NL" sz="2000" dirty="0" smtClean="0"/>
              <a:t> </a:t>
            </a:r>
            <a:r>
              <a:rPr lang="nl-NL" sz="2000" dirty="0" err="1" smtClean="0"/>
              <a:t>Meuln</a:t>
            </a:r>
            <a:r>
              <a:rPr lang="nl-NL" sz="2000" dirty="0" smtClean="0"/>
              <a:t> nog net zichtbaar. Een wiek steekt boven  de bomen uit.</a:t>
            </a:r>
            <a:br>
              <a:rPr lang="nl-NL" sz="2000" dirty="0" smtClean="0"/>
            </a:br>
            <a:endParaRPr lang="nl-NL" sz="2000" dirty="0"/>
          </a:p>
        </p:txBody>
      </p:sp>
      <p:pic>
        <p:nvPicPr>
          <p:cNvPr id="6" name="Tijdelijke aanduiding voor inhoud 5" descr="K6A1.jpg"/>
          <p:cNvPicPr>
            <a:picLocks noGrp="1" noChangeAspect="1"/>
          </p:cNvPicPr>
          <p:nvPr>
            <p:ph idx="1"/>
          </p:nvPr>
        </p:nvPicPr>
        <p:blipFill>
          <a:blip r:embed="rId2" cstate="print"/>
          <a:stretch>
            <a:fillRect/>
          </a:stretch>
        </p:blipFill>
        <p:spPr>
          <a:xfrm>
            <a:off x="1428728" y="1357298"/>
            <a:ext cx="6565849" cy="4901937"/>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B21. Dit is een foto van na de bevrijding. De brug werd, samen met een turfschip, vlak voor de bevrijding door de Duitsers opgeblazen. Daarna werd eerst een noodbrug gelegd. Het schip en de auto zijn van het transportbedrijf </a:t>
            </a:r>
            <a:r>
              <a:rPr lang="nl-NL" sz="2000" dirty="0" err="1"/>
              <a:t>Heidema</a:t>
            </a:r>
            <a:r>
              <a:rPr lang="nl-NL" sz="2000" dirty="0"/>
              <a:t>. Dit was de eerste vrachtauto van het bedrijf. </a:t>
            </a:r>
            <a:br>
              <a:rPr lang="nl-NL" sz="2000" dirty="0"/>
            </a:br>
            <a:endParaRPr lang="nl-NL" sz="2000" dirty="0"/>
          </a:p>
        </p:txBody>
      </p:sp>
      <p:pic>
        <p:nvPicPr>
          <p:cNvPr id="6" name="Tijdelijke aanduiding voor inhoud 5" descr="B21.jpg"/>
          <p:cNvPicPr>
            <a:picLocks noGrp="1" noChangeAspect="1"/>
          </p:cNvPicPr>
          <p:nvPr>
            <p:ph idx="1"/>
          </p:nvPr>
        </p:nvPicPr>
        <p:blipFill>
          <a:blip r:embed="rId2" cstate="print"/>
          <a:stretch>
            <a:fillRect/>
          </a:stretch>
        </p:blipFill>
        <p:spPr>
          <a:xfrm>
            <a:off x="785786" y="1356213"/>
            <a:ext cx="7572428" cy="5013934"/>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180</a:t>
            </a:fld>
            <a:endParaRPr lang="nl-NL"/>
          </a:p>
        </p:txBody>
      </p:sp>
    </p:spTree>
  </p:cSld>
  <p:clrMapOvr>
    <a:masterClrMapping/>
  </p:clrMapOvr>
  <p:transition spd="slow" advClick="0" advTm="10000">
    <p:zoom/>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B22. De nieuwe </a:t>
            </a:r>
            <a:r>
              <a:rPr lang="nl-NL" sz="2000" dirty="0" err="1"/>
              <a:t>Boltbrug</a:t>
            </a:r>
            <a:r>
              <a:rPr lang="nl-NL" sz="2000" dirty="0"/>
              <a:t> na de oorlog.</a:t>
            </a:r>
            <a:br>
              <a:rPr lang="nl-NL" sz="2000" dirty="0"/>
            </a:br>
            <a:endParaRPr lang="nl-NL" sz="2000" dirty="0"/>
          </a:p>
        </p:txBody>
      </p:sp>
      <p:pic>
        <p:nvPicPr>
          <p:cNvPr id="6" name="Tijdelijke aanduiding voor inhoud 5" descr="B22.jpg"/>
          <p:cNvPicPr>
            <a:picLocks noGrp="1" noChangeAspect="1"/>
          </p:cNvPicPr>
          <p:nvPr>
            <p:ph idx="1"/>
          </p:nvPr>
        </p:nvPicPr>
        <p:blipFill>
          <a:blip r:embed="rId2" cstate="print"/>
          <a:stretch>
            <a:fillRect/>
          </a:stretch>
        </p:blipFill>
        <p:spPr>
          <a:xfrm>
            <a:off x="1071538" y="1316498"/>
            <a:ext cx="7072362" cy="5042432"/>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181</a:t>
            </a:fld>
            <a:endParaRPr lang="nl-NL"/>
          </a:p>
        </p:txBody>
      </p:sp>
    </p:spTree>
  </p:cSld>
  <p:clrMapOvr>
    <a:masterClrMapping/>
  </p:clrMapOvr>
  <p:transition spd="slow" advClick="0" advTm="10000">
    <p:zoom/>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B23. De </a:t>
            </a:r>
            <a:r>
              <a:rPr lang="nl-NL" sz="2000" dirty="0" err="1"/>
              <a:t>Boltbrug</a:t>
            </a:r>
            <a:r>
              <a:rPr lang="nl-NL" sz="2000" dirty="0"/>
              <a:t> werd later vervangen door een vaste brug. Door de toenemende recreatievaart in het </a:t>
            </a:r>
            <a:r>
              <a:rPr lang="nl-NL" sz="2000" dirty="0" err="1"/>
              <a:t>Damsterdiep</a:t>
            </a:r>
            <a:r>
              <a:rPr lang="nl-NL" sz="2000" dirty="0"/>
              <a:t>, werd de brug later weer vervangen door een beweegbare brug. De brug wordt bediend door de schippers zelf onder streng toezicht van “brugwachter” Auke Engel.</a:t>
            </a:r>
            <a:br>
              <a:rPr lang="nl-NL" sz="2000" dirty="0"/>
            </a:br>
            <a:endParaRPr lang="nl-NL" sz="2000" dirty="0"/>
          </a:p>
        </p:txBody>
      </p:sp>
      <p:pic>
        <p:nvPicPr>
          <p:cNvPr id="6" name="Tijdelijke aanduiding voor inhoud 5" descr="B23.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182</a:t>
            </a:fld>
            <a:endParaRPr lang="nl-NL"/>
          </a:p>
        </p:txBody>
      </p:sp>
    </p:spTree>
  </p:cSld>
  <p:clrMapOvr>
    <a:masterClrMapping/>
  </p:clrMapOvr>
  <p:transition spd="slow" advClick="0" advTm="10000">
    <p:zoom/>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B31. De </a:t>
            </a:r>
            <a:r>
              <a:rPr lang="nl-NL" sz="2000" dirty="0" err="1"/>
              <a:t>Widde</a:t>
            </a:r>
            <a:r>
              <a:rPr lang="nl-NL" sz="2000" dirty="0"/>
              <a:t> </a:t>
            </a:r>
            <a:r>
              <a:rPr lang="nl-NL" sz="2000" dirty="0" err="1"/>
              <a:t>Meuln</a:t>
            </a:r>
            <a:r>
              <a:rPr lang="nl-NL" sz="2000" dirty="0"/>
              <a:t> rond 1925. Links het huis waar nu de familie </a:t>
            </a:r>
            <a:r>
              <a:rPr lang="nl-NL" sz="2000" dirty="0" err="1"/>
              <a:t>Leyendekker</a:t>
            </a:r>
            <a:r>
              <a:rPr lang="nl-NL" sz="2000" dirty="0"/>
              <a:t> woont. Rechts het molenhuis. De laatste molenaar was de familie Snijder. In 1957 werd de molen buiten bedrijf gesteld. </a:t>
            </a:r>
            <a:br>
              <a:rPr lang="nl-NL" sz="2000" dirty="0"/>
            </a:br>
            <a:endParaRPr lang="nl-NL" sz="2000" dirty="0"/>
          </a:p>
        </p:txBody>
      </p:sp>
      <p:pic>
        <p:nvPicPr>
          <p:cNvPr id="6" name="Tijdelijke aanduiding voor inhoud 5" descr="B31.jpg"/>
          <p:cNvPicPr>
            <a:picLocks noGrp="1" noChangeAspect="1"/>
          </p:cNvPicPr>
          <p:nvPr>
            <p:ph idx="1"/>
          </p:nvPr>
        </p:nvPicPr>
        <p:blipFill>
          <a:blip r:embed="rId2" cstate="print"/>
          <a:stretch>
            <a:fillRect/>
          </a:stretch>
        </p:blipFill>
        <p:spPr>
          <a:xfrm>
            <a:off x="714348" y="1357298"/>
            <a:ext cx="7822530" cy="5000660"/>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183</a:t>
            </a:fld>
            <a:endParaRPr lang="nl-NL"/>
          </a:p>
        </p:txBody>
      </p:sp>
    </p:spTree>
  </p:cSld>
  <p:clrMapOvr>
    <a:masterClrMapping/>
  </p:clrMapOvr>
  <p:transition spd="slow" advClick="0" advTm="10000">
    <p:zoom/>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B32. De molen in volle glorie en nog volledig in bedrijf. In het molenhuis woont nu de familie </a:t>
            </a:r>
            <a:r>
              <a:rPr lang="nl-NL" sz="2000" dirty="0" err="1"/>
              <a:t>Bouwman</a:t>
            </a:r>
            <a:r>
              <a:rPr lang="nl-NL" sz="2000" dirty="0"/>
              <a:t>.</a:t>
            </a:r>
            <a:br>
              <a:rPr lang="nl-NL" sz="2000" dirty="0"/>
            </a:br>
            <a:endParaRPr lang="nl-NL" sz="2000" dirty="0"/>
          </a:p>
        </p:txBody>
      </p:sp>
      <p:pic>
        <p:nvPicPr>
          <p:cNvPr id="6" name="Tijdelijke aanduiding voor inhoud 5" descr="B32.jpg"/>
          <p:cNvPicPr>
            <a:picLocks noGrp="1" noChangeAspect="1"/>
          </p:cNvPicPr>
          <p:nvPr>
            <p:ph idx="1"/>
          </p:nvPr>
        </p:nvPicPr>
        <p:blipFill>
          <a:blip r:embed="rId2" cstate="print"/>
          <a:stretch>
            <a:fillRect/>
          </a:stretch>
        </p:blipFill>
        <p:spPr>
          <a:xfrm>
            <a:off x="823223" y="1226469"/>
            <a:ext cx="7534991" cy="5105183"/>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184</a:t>
            </a:fld>
            <a:endParaRPr lang="nl-NL"/>
          </a:p>
        </p:txBody>
      </p:sp>
    </p:spTree>
  </p:cSld>
  <p:clrMapOvr>
    <a:masterClrMapping/>
  </p:clrMapOvr>
  <p:transition spd="slow" advClick="0" advTm="10000">
    <p:zoom/>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B33. De molen in verval rond 1960.</a:t>
            </a:r>
            <a:br>
              <a:rPr lang="nl-NL" sz="2000" dirty="0"/>
            </a:br>
            <a:endParaRPr lang="nl-NL" sz="2000" dirty="0"/>
          </a:p>
        </p:txBody>
      </p:sp>
      <p:pic>
        <p:nvPicPr>
          <p:cNvPr id="6" name="Tijdelijke aanduiding voor inhoud 5" descr="B33.jpg"/>
          <p:cNvPicPr>
            <a:picLocks noGrp="1" noChangeAspect="1"/>
          </p:cNvPicPr>
          <p:nvPr>
            <p:ph idx="1"/>
          </p:nvPr>
        </p:nvPicPr>
        <p:blipFill>
          <a:blip r:embed="rId2" cstate="print"/>
          <a:stretch>
            <a:fillRect/>
          </a:stretch>
        </p:blipFill>
        <p:spPr>
          <a:xfrm>
            <a:off x="2643174" y="1357297"/>
            <a:ext cx="4010535" cy="5356853"/>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185</a:t>
            </a:fld>
            <a:endParaRPr lang="nl-NL"/>
          </a:p>
        </p:txBody>
      </p:sp>
    </p:spTree>
  </p:cSld>
  <p:clrMapOvr>
    <a:masterClrMapping/>
  </p:clrMapOvr>
  <p:transition spd="slow" advClick="0" advTm="10000">
    <p:zoom/>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B34. De molen is weer volledig gerestaureerd.</a:t>
            </a:r>
            <a:br>
              <a:rPr lang="nl-NL" sz="2000" dirty="0"/>
            </a:br>
            <a:endParaRPr lang="nl-NL" sz="2000" dirty="0"/>
          </a:p>
        </p:txBody>
      </p:sp>
      <p:pic>
        <p:nvPicPr>
          <p:cNvPr id="6" name="Tijdelijke aanduiding voor inhoud 5" descr="B34.JPG"/>
          <p:cNvPicPr>
            <a:picLocks noGrp="1" noChangeAspect="1"/>
          </p:cNvPicPr>
          <p:nvPr>
            <p:ph idx="1"/>
          </p:nvPr>
        </p:nvPicPr>
        <p:blipFill>
          <a:blip r:embed="rId2" cstate="print"/>
          <a:stretch>
            <a:fillRect/>
          </a:stretch>
        </p:blipFill>
        <p:spPr>
          <a:xfrm>
            <a:off x="845234" y="1376430"/>
            <a:ext cx="7441541" cy="4981528"/>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186</a:t>
            </a:fld>
            <a:endParaRPr lang="nl-NL"/>
          </a:p>
        </p:txBody>
      </p:sp>
    </p:spTree>
  </p:cSld>
  <p:clrMapOvr>
    <a:masterClrMapping/>
  </p:clrMapOvr>
  <p:transition spd="slow" advClick="0" advTm="10000">
    <p:zoom/>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B41. De </a:t>
            </a:r>
            <a:r>
              <a:rPr lang="nl-NL" sz="2000" dirty="0" err="1"/>
              <a:t>Boltweg</a:t>
            </a:r>
            <a:r>
              <a:rPr lang="nl-NL" sz="2000" dirty="0"/>
              <a:t> richting de brug. In de woning links, in het achterste gedeelte, was voorheen het postkantoor gevestigd. De familie Engel woont er nu. Daarachter is nog de doorrit van café Mulder te zien.</a:t>
            </a:r>
            <a:br>
              <a:rPr lang="nl-NL" sz="2000" dirty="0"/>
            </a:br>
            <a:endParaRPr lang="nl-NL" sz="2000" dirty="0"/>
          </a:p>
        </p:txBody>
      </p:sp>
      <p:pic>
        <p:nvPicPr>
          <p:cNvPr id="6" name="Tijdelijke aanduiding voor inhoud 5" descr="B41.jpg"/>
          <p:cNvPicPr>
            <a:picLocks noGrp="1" noChangeAspect="1"/>
          </p:cNvPicPr>
          <p:nvPr>
            <p:ph idx="1"/>
          </p:nvPr>
        </p:nvPicPr>
        <p:blipFill>
          <a:blip r:embed="rId2" cstate="print"/>
          <a:stretch>
            <a:fillRect/>
          </a:stretch>
        </p:blipFill>
        <p:spPr>
          <a:xfrm>
            <a:off x="214282" y="1460455"/>
            <a:ext cx="8715436" cy="4926116"/>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187</a:t>
            </a:fld>
            <a:endParaRPr lang="nl-NL"/>
          </a:p>
        </p:txBody>
      </p:sp>
    </p:spTree>
  </p:cSld>
  <p:clrMapOvr>
    <a:masterClrMapping/>
  </p:clrMapOvr>
  <p:transition spd="slow" advClick="0" advTm="10000">
    <p:zoom/>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B42. Deze foto is van na de oorlog. De garage staat er nog.</a:t>
            </a:r>
            <a:br>
              <a:rPr lang="nl-NL" sz="2000" dirty="0"/>
            </a:br>
            <a:endParaRPr lang="nl-NL" sz="2000" dirty="0"/>
          </a:p>
        </p:txBody>
      </p:sp>
      <p:pic>
        <p:nvPicPr>
          <p:cNvPr id="6" name="Tijdelijke aanduiding voor inhoud 5" descr="B42.jpg"/>
          <p:cNvPicPr>
            <a:picLocks noGrp="1" noChangeAspect="1"/>
          </p:cNvPicPr>
          <p:nvPr>
            <p:ph idx="1"/>
          </p:nvPr>
        </p:nvPicPr>
        <p:blipFill>
          <a:blip r:embed="rId2" cstate="print"/>
          <a:stretch>
            <a:fillRect/>
          </a:stretch>
        </p:blipFill>
        <p:spPr>
          <a:xfrm>
            <a:off x="657156" y="1359324"/>
            <a:ext cx="7843934" cy="4998633"/>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188</a:t>
            </a:fld>
            <a:endParaRPr lang="nl-NL"/>
          </a:p>
        </p:txBody>
      </p:sp>
    </p:spTree>
  </p:cSld>
  <p:clrMapOvr>
    <a:masterClrMapping/>
  </p:clrMapOvr>
  <p:transition spd="slow" advClick="0" advTm="10000">
    <p:zoom/>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B43. De huidige </a:t>
            </a:r>
            <a:r>
              <a:rPr lang="nl-NL" sz="2000" dirty="0" err="1"/>
              <a:t>stuatie</a:t>
            </a:r>
            <a:r>
              <a:rPr lang="nl-NL" sz="2000" dirty="0"/>
              <a:t>.</a:t>
            </a:r>
            <a:br>
              <a:rPr lang="nl-NL" sz="2000" dirty="0"/>
            </a:br>
            <a:endParaRPr lang="nl-NL" sz="2000" dirty="0"/>
          </a:p>
        </p:txBody>
      </p:sp>
      <p:pic>
        <p:nvPicPr>
          <p:cNvPr id="6" name="Tijdelijke aanduiding voor inhoud 5" descr="B43.JPG"/>
          <p:cNvPicPr>
            <a:picLocks noGrp="1" noChangeAspect="1"/>
          </p:cNvPicPr>
          <p:nvPr>
            <p:ph idx="1"/>
          </p:nvPr>
        </p:nvPicPr>
        <p:blipFill>
          <a:blip r:embed="rId2" cstate="print"/>
          <a:stretch>
            <a:fillRect/>
          </a:stretch>
        </p:blipFill>
        <p:spPr>
          <a:xfrm>
            <a:off x="928662" y="1428736"/>
            <a:ext cx="7363406" cy="4929222"/>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189</a:t>
            </a:fld>
            <a:endParaRPr lang="nl-NL"/>
          </a:p>
        </p:txBody>
      </p:sp>
    </p:spTree>
  </p:cSld>
  <p:clrMapOvr>
    <a:masterClrMapping/>
  </p:clrMapOvr>
  <p:transition spd="slow" advClick="0" advTm="10000">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K6a2. Het gebied is nu volledig volgebouwd.</a:t>
            </a:r>
            <a:br>
              <a:rPr lang="nl-NL" sz="2000" dirty="0" smtClean="0"/>
            </a:br>
            <a:endParaRPr lang="nl-NL" sz="2000" dirty="0"/>
          </a:p>
        </p:txBody>
      </p:sp>
      <p:pic>
        <p:nvPicPr>
          <p:cNvPr id="6" name="Tijdelijke aanduiding voor inhoud 5" descr="K6a2.JPG"/>
          <p:cNvPicPr>
            <a:picLocks noGrp="1" noChangeAspect="1"/>
          </p:cNvPicPr>
          <p:nvPr>
            <p:ph idx="1"/>
          </p:nvPr>
        </p:nvPicPr>
        <p:blipFill>
          <a:blip r:embed="rId2" cstate="print"/>
          <a:stretch>
            <a:fillRect/>
          </a:stretch>
        </p:blipFill>
        <p:spPr>
          <a:xfrm>
            <a:off x="857224" y="1214422"/>
            <a:ext cx="7470121" cy="5000660"/>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19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B51. De boerderij van de familie van </a:t>
            </a:r>
            <a:r>
              <a:rPr lang="nl-NL" sz="2000" dirty="0" err="1"/>
              <a:t>Delden</a:t>
            </a:r>
            <a:r>
              <a:rPr lang="nl-NL" sz="2000" dirty="0"/>
              <a:t> rond 1920. Sinds 1965 in de gemeente Ten Boer eigenaar en werd de dienst gemeentewerken er in gevestigd. De huidige bewoner is de familie de Lange.</a:t>
            </a:r>
            <a:br>
              <a:rPr lang="nl-NL" sz="2000" dirty="0"/>
            </a:br>
            <a:endParaRPr lang="nl-NL" sz="2000" dirty="0"/>
          </a:p>
        </p:txBody>
      </p:sp>
      <p:pic>
        <p:nvPicPr>
          <p:cNvPr id="6" name="Tijdelijke aanduiding voor inhoud 5" descr="B51.jpg"/>
          <p:cNvPicPr>
            <a:picLocks noGrp="1" noChangeAspect="1"/>
          </p:cNvPicPr>
          <p:nvPr>
            <p:ph idx="1"/>
          </p:nvPr>
        </p:nvPicPr>
        <p:blipFill>
          <a:blip r:embed="rId2" cstate="print"/>
          <a:stretch>
            <a:fillRect/>
          </a:stretch>
        </p:blipFill>
        <p:spPr>
          <a:xfrm>
            <a:off x="1142976" y="1285860"/>
            <a:ext cx="7000924" cy="5074744"/>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190</a:t>
            </a:fld>
            <a:endParaRPr lang="nl-NL"/>
          </a:p>
        </p:txBody>
      </p:sp>
    </p:spTree>
  </p:cSld>
  <p:clrMapOvr>
    <a:masterClrMapping/>
  </p:clrMapOvr>
  <p:transition spd="slow" advClick="0" advTm="10000">
    <p:zoom/>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B52. De boerderij nu.</a:t>
            </a:r>
            <a:br>
              <a:rPr lang="nl-NL" sz="2000" dirty="0"/>
            </a:br>
            <a:endParaRPr lang="nl-NL" sz="2000" dirty="0"/>
          </a:p>
        </p:txBody>
      </p:sp>
      <p:pic>
        <p:nvPicPr>
          <p:cNvPr id="6" name="Tijdelijke aanduiding voor inhoud 5" descr="B52.JPG"/>
          <p:cNvPicPr>
            <a:picLocks noGrp="1" noChangeAspect="1"/>
          </p:cNvPicPr>
          <p:nvPr>
            <p:ph idx="1"/>
          </p:nvPr>
        </p:nvPicPr>
        <p:blipFill>
          <a:blip r:embed="rId2" cstate="print"/>
          <a:stretch>
            <a:fillRect/>
          </a:stretch>
        </p:blipFill>
        <p:spPr>
          <a:xfrm>
            <a:off x="774680" y="1214423"/>
            <a:ext cx="7654972" cy="5124404"/>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191</a:t>
            </a:fld>
            <a:endParaRPr lang="nl-NL"/>
          </a:p>
        </p:txBody>
      </p:sp>
    </p:spTree>
  </p:cSld>
  <p:clrMapOvr>
    <a:masterClrMapping/>
  </p:clrMapOvr>
  <p:transition spd="slow" advClick="0" advTm="10000">
    <p:zoom/>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B61. Zicht vanaf de molen op de </a:t>
            </a:r>
            <a:r>
              <a:rPr lang="nl-NL" sz="2000" dirty="0" err="1"/>
              <a:t>Boltweg</a:t>
            </a:r>
            <a:r>
              <a:rPr lang="nl-NL" sz="2000" dirty="0"/>
              <a:t>.</a:t>
            </a:r>
            <a:br>
              <a:rPr lang="nl-NL" sz="2000" dirty="0"/>
            </a:br>
            <a:endParaRPr lang="nl-NL" sz="2000" dirty="0"/>
          </a:p>
        </p:txBody>
      </p:sp>
      <p:pic>
        <p:nvPicPr>
          <p:cNvPr id="6" name="Tijdelijke aanduiding voor inhoud 5" descr="B61.jpg"/>
          <p:cNvPicPr>
            <a:picLocks noGrp="1" noChangeAspect="1"/>
          </p:cNvPicPr>
          <p:nvPr>
            <p:ph idx="1"/>
          </p:nvPr>
        </p:nvPicPr>
        <p:blipFill>
          <a:blip r:embed="rId2" cstate="print"/>
          <a:stretch>
            <a:fillRect/>
          </a:stretch>
        </p:blipFill>
        <p:spPr>
          <a:xfrm>
            <a:off x="928662" y="1071546"/>
            <a:ext cx="7292720" cy="5331520"/>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192</a:t>
            </a:fld>
            <a:endParaRPr lang="nl-NL"/>
          </a:p>
        </p:txBody>
      </p:sp>
    </p:spTree>
  </p:cSld>
  <p:clrMapOvr>
    <a:masterClrMapping/>
  </p:clrMapOvr>
  <p:transition spd="slow" advClick="0" advTm="10000">
    <p:zoom/>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B62. Zicht vanaf de molen, nu veel groener.</a:t>
            </a:r>
          </a:p>
        </p:txBody>
      </p:sp>
      <p:pic>
        <p:nvPicPr>
          <p:cNvPr id="6" name="Tijdelijke aanduiding voor inhoud 5" descr="B62.JPG"/>
          <p:cNvPicPr>
            <a:picLocks noGrp="1" noChangeAspect="1"/>
          </p:cNvPicPr>
          <p:nvPr>
            <p:ph idx="1"/>
          </p:nvPr>
        </p:nvPicPr>
        <p:blipFill>
          <a:blip r:embed="rId2" cstate="print"/>
          <a:stretch>
            <a:fillRect/>
          </a:stretch>
        </p:blipFill>
        <p:spPr>
          <a:xfrm>
            <a:off x="821946" y="1285860"/>
            <a:ext cx="7576838" cy="5072098"/>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193</a:t>
            </a:fld>
            <a:endParaRPr lang="nl-NL"/>
          </a:p>
        </p:txBody>
      </p:sp>
    </p:spTree>
  </p:cSld>
  <p:clrMapOvr>
    <a:masterClrMapping/>
  </p:clrMapOvr>
  <p:transition spd="slow" advClick="0" advTm="10000">
    <p:zoom/>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B71. </a:t>
            </a:r>
            <a:r>
              <a:rPr lang="nl-NL" sz="2000" dirty="0" err="1"/>
              <a:t>Boltweg</a:t>
            </a:r>
            <a:r>
              <a:rPr lang="nl-NL" sz="2000" dirty="0"/>
              <a:t> richting </a:t>
            </a:r>
            <a:r>
              <a:rPr lang="nl-NL" sz="2000" dirty="0" err="1"/>
              <a:t>Bouwerschapweg</a:t>
            </a:r>
            <a:r>
              <a:rPr lang="nl-NL" sz="2000" dirty="0"/>
              <a:t>/</a:t>
            </a:r>
            <a:r>
              <a:rPr lang="nl-NL" sz="2000" dirty="0" err="1"/>
              <a:t>Washuisterweg</a:t>
            </a:r>
            <a:r>
              <a:rPr lang="nl-NL" sz="2000" dirty="0"/>
              <a:t>. Het hoekhuis rechts was vroeger het tolhuis. De weg rechtdoor, </a:t>
            </a:r>
            <a:r>
              <a:rPr lang="nl-NL" sz="2000" dirty="0" err="1"/>
              <a:t>Washuisterweg</a:t>
            </a:r>
            <a:r>
              <a:rPr lang="nl-NL" sz="2000" dirty="0"/>
              <a:t>, ging voorheen naar brug 5, richting Harkstede. De brug verdween in de jaren zestig in verband met het verbreden van het </a:t>
            </a:r>
            <a:r>
              <a:rPr lang="nl-NL" sz="2000" dirty="0" err="1"/>
              <a:t>Eemskanaal</a:t>
            </a:r>
            <a:r>
              <a:rPr lang="nl-NL" sz="2000" dirty="0"/>
              <a:t>.</a:t>
            </a:r>
            <a:br>
              <a:rPr lang="nl-NL" sz="2000" dirty="0"/>
            </a:br>
            <a:endParaRPr lang="nl-NL" sz="2000" dirty="0"/>
          </a:p>
        </p:txBody>
      </p:sp>
      <p:pic>
        <p:nvPicPr>
          <p:cNvPr id="6" name="Tijdelijke aanduiding voor inhoud 5" descr="B71.jpg"/>
          <p:cNvPicPr>
            <a:picLocks noGrp="1" noChangeAspect="1"/>
          </p:cNvPicPr>
          <p:nvPr>
            <p:ph idx="1"/>
          </p:nvPr>
        </p:nvPicPr>
        <p:blipFill>
          <a:blip r:embed="rId2" cstate="print"/>
          <a:stretch>
            <a:fillRect/>
          </a:stretch>
        </p:blipFill>
        <p:spPr>
          <a:xfrm>
            <a:off x="1000100" y="1307424"/>
            <a:ext cx="7286676" cy="5087262"/>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194</a:t>
            </a:fld>
            <a:endParaRPr lang="nl-NL"/>
          </a:p>
        </p:txBody>
      </p:sp>
    </p:spTree>
  </p:cSld>
  <p:clrMapOvr>
    <a:masterClrMapping/>
  </p:clrMapOvr>
  <p:transition spd="slow" advClick="0" advTm="10000">
    <p:zoom/>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B72. De </a:t>
            </a:r>
            <a:r>
              <a:rPr lang="nl-NL" sz="2000" dirty="0" err="1"/>
              <a:t>Boltweg</a:t>
            </a:r>
            <a:r>
              <a:rPr lang="nl-NL" sz="2000" dirty="0"/>
              <a:t> nu.</a:t>
            </a:r>
            <a:br>
              <a:rPr lang="nl-NL" sz="2000" dirty="0"/>
            </a:br>
            <a:endParaRPr lang="nl-NL" sz="2000" dirty="0"/>
          </a:p>
        </p:txBody>
      </p:sp>
      <p:pic>
        <p:nvPicPr>
          <p:cNvPr id="6" name="Tijdelijke aanduiding voor inhoud 5" descr="B72.JPG"/>
          <p:cNvPicPr>
            <a:picLocks noGrp="1" noChangeAspect="1"/>
          </p:cNvPicPr>
          <p:nvPr>
            <p:ph idx="1"/>
          </p:nvPr>
        </p:nvPicPr>
        <p:blipFill>
          <a:blip r:embed="rId2" cstate="print"/>
          <a:stretch>
            <a:fillRect/>
          </a:stretch>
        </p:blipFill>
        <p:spPr>
          <a:xfrm>
            <a:off x="857224" y="1357298"/>
            <a:ext cx="7505400" cy="5024276"/>
          </a:xfrm>
        </p:spPr>
      </p:pic>
      <p:sp>
        <p:nvSpPr>
          <p:cNvPr id="4" name="Tijdelijke aanduiding voor datum 3"/>
          <p:cNvSpPr>
            <a:spLocks noGrp="1"/>
          </p:cNvSpPr>
          <p:nvPr>
            <p:ph type="dt" sz="half" idx="10"/>
          </p:nvPr>
        </p:nvSpPr>
        <p:spPr/>
        <p:txBody>
          <a:bodyPr/>
          <a:lstStyle/>
          <a:p>
            <a:fld id="{A769C0BA-D152-41FB-9143-F51BDBD268B4}"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224C0C6-A68F-4905-8BE1-A518223EE615}" type="slidenum">
              <a:rPr lang="nl-NL" smtClean="0"/>
              <a:pPr/>
              <a:t>195</a:t>
            </a:fld>
            <a:endParaRPr lang="nl-NL"/>
          </a:p>
        </p:txBody>
      </p:sp>
    </p:spTree>
  </p:cSld>
  <p:clrMapOvr>
    <a:masterClrMapping/>
  </p:clrMapOvr>
  <p:transition spd="slow" advClick="0" advTm="10000">
    <p:zoom/>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err="1" smtClean="0"/>
              <a:t>Bouwerschapweg</a:t>
            </a:r>
            <a:r>
              <a:rPr lang="nl-NL" sz="2000" dirty="0" smtClean="0"/>
              <a:t>.</a:t>
            </a:r>
            <a:endParaRPr lang="nl-NL" sz="2000" dirty="0"/>
          </a:p>
        </p:txBody>
      </p:sp>
      <p:pic>
        <p:nvPicPr>
          <p:cNvPr id="6" name="Tijdelijke aanduiding voor inhoud 5" descr="BW0.jpg"/>
          <p:cNvPicPr>
            <a:picLocks noGrp="1" noChangeAspect="1"/>
          </p:cNvPicPr>
          <p:nvPr>
            <p:ph idx="1"/>
          </p:nvPr>
        </p:nvPicPr>
        <p:blipFill>
          <a:blip r:embed="rId2" cstate="print"/>
          <a:stretch>
            <a:fillRect/>
          </a:stretch>
        </p:blipFill>
        <p:spPr>
          <a:xfrm>
            <a:off x="428596" y="1428736"/>
            <a:ext cx="8288575" cy="4929222"/>
          </a:xfrm>
        </p:spPr>
      </p:pic>
      <p:sp>
        <p:nvSpPr>
          <p:cNvPr id="7" name="Tijdelijke aanduiding voor datum 6"/>
          <p:cNvSpPr>
            <a:spLocks noGrp="1"/>
          </p:cNvSpPr>
          <p:nvPr>
            <p:ph type="dt" sz="half" idx="10"/>
          </p:nvPr>
        </p:nvSpPr>
        <p:spPr/>
        <p:txBody>
          <a:bodyPr/>
          <a:lstStyle/>
          <a:p>
            <a:fld id="{A70E9C8D-F66C-4ACC-AE60-CB13D62EA7AB}" type="datetime1">
              <a:rPr lang="nl-NL" smtClean="0"/>
              <a:pPr/>
              <a:t>2-10-2018</a:t>
            </a:fld>
            <a:endParaRPr lang="nl-NL"/>
          </a:p>
        </p:txBody>
      </p:sp>
      <p:sp>
        <p:nvSpPr>
          <p:cNvPr id="8" name="Tijdelijke aanduiding voor dianummer 7"/>
          <p:cNvSpPr>
            <a:spLocks noGrp="1"/>
          </p:cNvSpPr>
          <p:nvPr>
            <p:ph type="sldNum" sz="quarter" idx="12"/>
          </p:nvPr>
        </p:nvSpPr>
        <p:spPr/>
        <p:txBody>
          <a:bodyPr/>
          <a:lstStyle/>
          <a:p>
            <a:fld id="{280CBA8A-B47E-421C-8B06-97CBD71FE852}" type="slidenum">
              <a:rPr lang="nl-NL" smtClean="0"/>
              <a:pPr/>
              <a:t>196</a:t>
            </a:fld>
            <a:endParaRPr lang="nl-NL"/>
          </a:p>
        </p:txBody>
      </p:sp>
    </p:spTree>
  </p:cSld>
  <p:clrMapOvr>
    <a:masterClrMapping/>
  </p:clrMapOvr>
  <p:transition spd="slow" advClick="0" advTm="10000">
    <p:zoom/>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BW11. </a:t>
            </a:r>
            <a:r>
              <a:rPr lang="nl-NL" sz="2000" dirty="0" err="1"/>
              <a:t>Bouwerschapweg</a:t>
            </a:r>
            <a:r>
              <a:rPr lang="nl-NL" sz="2000" dirty="0"/>
              <a:t> richting </a:t>
            </a:r>
            <a:r>
              <a:rPr lang="nl-NL" sz="2000" dirty="0" err="1"/>
              <a:t>Woltersum</a:t>
            </a:r>
            <a:r>
              <a:rPr lang="nl-NL" sz="2000" dirty="0"/>
              <a:t> rond de jaren dertig. Dit gebied werd vroeger de “Bouwers” genoemd. Vandaar de </a:t>
            </a:r>
            <a:r>
              <a:rPr lang="nl-NL" sz="2000" dirty="0" err="1"/>
              <a:t>Bouwerschapweg</a:t>
            </a:r>
            <a:r>
              <a:rPr lang="nl-NL" sz="2000" dirty="0"/>
              <a:t>.</a:t>
            </a:r>
            <a:br>
              <a:rPr lang="nl-NL" sz="2000" dirty="0"/>
            </a:br>
            <a:endParaRPr lang="nl-NL" sz="2000" dirty="0"/>
          </a:p>
        </p:txBody>
      </p:sp>
      <p:pic>
        <p:nvPicPr>
          <p:cNvPr id="6" name="Tijdelijke aanduiding voor inhoud 5" descr="BW11.jpg"/>
          <p:cNvPicPr>
            <a:picLocks noGrp="1" noChangeAspect="1"/>
          </p:cNvPicPr>
          <p:nvPr>
            <p:ph idx="1"/>
          </p:nvPr>
        </p:nvPicPr>
        <p:blipFill>
          <a:blip r:embed="rId2" cstate="print"/>
          <a:stretch>
            <a:fillRect/>
          </a:stretch>
        </p:blipFill>
        <p:spPr>
          <a:xfrm>
            <a:off x="785786" y="1285860"/>
            <a:ext cx="7572428" cy="5100362"/>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197</a:t>
            </a:fld>
            <a:endParaRPr lang="nl-NL"/>
          </a:p>
        </p:txBody>
      </p:sp>
    </p:spTree>
  </p:cSld>
  <p:clrMapOvr>
    <a:masterClrMapping/>
  </p:clrMapOvr>
  <p:transition spd="slow" advClick="0" advTm="10000">
    <p:zoom/>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BW12. De </a:t>
            </a:r>
            <a:r>
              <a:rPr lang="nl-NL" sz="2000" dirty="0" err="1"/>
              <a:t>Bouwerschapweg</a:t>
            </a:r>
            <a:r>
              <a:rPr lang="nl-NL" sz="2000" dirty="0"/>
              <a:t> nu.</a:t>
            </a:r>
            <a:br>
              <a:rPr lang="nl-NL" sz="2000" dirty="0"/>
            </a:br>
            <a:endParaRPr lang="nl-NL" sz="2000" dirty="0"/>
          </a:p>
        </p:txBody>
      </p:sp>
      <p:pic>
        <p:nvPicPr>
          <p:cNvPr id="6" name="Tijdelijke aanduiding voor inhoud 5" descr="BW12.JPG"/>
          <p:cNvPicPr>
            <a:picLocks noGrp="1" noChangeAspect="1"/>
          </p:cNvPicPr>
          <p:nvPr>
            <p:ph idx="1"/>
          </p:nvPr>
        </p:nvPicPr>
        <p:blipFill>
          <a:blip r:embed="rId2" cstate="print"/>
          <a:stretch>
            <a:fillRect/>
          </a:stretch>
        </p:blipFill>
        <p:spPr>
          <a:xfrm>
            <a:off x="857224" y="1357298"/>
            <a:ext cx="7429551" cy="4973502"/>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198</a:t>
            </a:fld>
            <a:endParaRPr lang="nl-NL"/>
          </a:p>
        </p:txBody>
      </p:sp>
    </p:spTree>
  </p:cSld>
  <p:clrMapOvr>
    <a:masterClrMapping/>
  </p:clrMapOvr>
  <p:transition spd="slow" advClick="0" advTm="10000">
    <p:zoom/>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BW21. De </a:t>
            </a:r>
            <a:r>
              <a:rPr lang="nl-NL" sz="2000" dirty="0" err="1"/>
              <a:t>bouwerschapweg</a:t>
            </a:r>
            <a:r>
              <a:rPr lang="nl-NL" sz="2000" dirty="0"/>
              <a:t> richting Ten Boer. Aan de rechterkant is nog een gedeelte onbebouwd.</a:t>
            </a:r>
            <a:br>
              <a:rPr lang="nl-NL" sz="2000" dirty="0"/>
            </a:br>
            <a:endParaRPr lang="nl-NL" sz="2000" dirty="0"/>
          </a:p>
        </p:txBody>
      </p:sp>
      <p:pic>
        <p:nvPicPr>
          <p:cNvPr id="6" name="Tijdelijke aanduiding voor inhoud 5" descr="BW21.jpg"/>
          <p:cNvPicPr>
            <a:picLocks noGrp="1" noChangeAspect="1"/>
          </p:cNvPicPr>
          <p:nvPr>
            <p:ph idx="1"/>
          </p:nvPr>
        </p:nvPicPr>
        <p:blipFill>
          <a:blip r:embed="rId2" cstate="print"/>
          <a:stretch>
            <a:fillRect/>
          </a:stretch>
        </p:blipFill>
        <p:spPr>
          <a:xfrm>
            <a:off x="613222" y="1342094"/>
            <a:ext cx="7959306" cy="5015864"/>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199</a:t>
            </a:fld>
            <a:endParaRPr lang="nl-NL"/>
          </a:p>
        </p:txBody>
      </p:sp>
    </p:spTree>
  </p:cSld>
  <p:clrMapOvr>
    <a:masterClrMapping/>
  </p:clrMapOvr>
  <p:transition spd="slow" advClick="0" advTm="10000">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nl-NL" sz="2000" dirty="0"/>
              <a:t>K 11. Boerderij </a:t>
            </a:r>
            <a:r>
              <a:rPr lang="nl-NL" sz="2000" dirty="0" err="1"/>
              <a:t>Swierenga</a:t>
            </a:r>
            <a:r>
              <a:rPr lang="nl-NL" sz="2000" dirty="0"/>
              <a:t> rond 1920. Het water, ’t </a:t>
            </a:r>
            <a:r>
              <a:rPr lang="nl-NL" sz="2000" dirty="0" err="1"/>
              <a:t>Ol</a:t>
            </a:r>
            <a:r>
              <a:rPr lang="nl-NL" sz="2000" dirty="0"/>
              <a:t> </a:t>
            </a:r>
            <a:r>
              <a:rPr lang="nl-NL" sz="2000" dirty="0" err="1"/>
              <a:t>Dòb</a:t>
            </a:r>
            <a:r>
              <a:rPr lang="nl-NL" sz="2000" dirty="0"/>
              <a:t> genoemd, is een  restant van de voormalige kloostergracht. Prachtige foto met spelende kinderen en mooie bomen bij de boerderij.</a:t>
            </a:r>
          </a:p>
        </p:txBody>
      </p:sp>
      <p:pic>
        <p:nvPicPr>
          <p:cNvPr id="8" name="Tijdelijke aanduiding voor inhoud 7" descr="K11.jpg"/>
          <p:cNvPicPr>
            <a:picLocks noGrp="1" noChangeAspect="1"/>
          </p:cNvPicPr>
          <p:nvPr>
            <p:ph idx="1"/>
          </p:nvPr>
        </p:nvPicPr>
        <p:blipFill>
          <a:blip r:embed="rId2" cstate="print"/>
          <a:stretch>
            <a:fillRect/>
          </a:stretch>
        </p:blipFill>
        <p:spPr>
          <a:xfrm>
            <a:off x="857224" y="1571612"/>
            <a:ext cx="7572375" cy="4700588"/>
          </a:xfrm>
        </p:spPr>
      </p:pic>
      <p:sp>
        <p:nvSpPr>
          <p:cNvPr id="9" name="Tijdelijke aanduiding voor datum 8"/>
          <p:cNvSpPr>
            <a:spLocks noGrp="1"/>
          </p:cNvSpPr>
          <p:nvPr>
            <p:ph type="dt" sz="half" idx="10"/>
          </p:nvPr>
        </p:nvSpPr>
        <p:spPr/>
        <p:txBody>
          <a:bodyPr/>
          <a:lstStyle/>
          <a:p>
            <a:fld id="{73EF1FD1-4756-4A69-9355-62831944ED7B}" type="datetime1">
              <a:rPr lang="nl-NL" smtClean="0"/>
              <a:pPr/>
              <a:t>2-10-2018</a:t>
            </a:fld>
            <a:endParaRPr lang="nl-NL"/>
          </a:p>
        </p:txBody>
      </p:sp>
      <p:sp>
        <p:nvSpPr>
          <p:cNvPr id="10" name="Tijdelijke aanduiding voor dianummer 9"/>
          <p:cNvSpPr>
            <a:spLocks noGrp="1"/>
          </p:cNvSpPr>
          <p:nvPr>
            <p:ph type="sldNum" sz="quarter" idx="12"/>
          </p:nvPr>
        </p:nvSpPr>
        <p:spPr/>
        <p:txBody>
          <a:bodyPr/>
          <a:lstStyle/>
          <a:p>
            <a:fld id="{AA860E0C-8BB2-4E8B-BA58-93F229BC4840}" type="slidenum">
              <a:rPr lang="nl-NL" smtClean="0"/>
              <a:pPr/>
              <a:t>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K71. De Hendrik </a:t>
            </a:r>
            <a:r>
              <a:rPr lang="nl-NL" sz="2000" dirty="0" err="1" smtClean="0"/>
              <a:t>Westerstraat</a:t>
            </a:r>
            <a:r>
              <a:rPr lang="nl-NL" sz="2000" dirty="0" smtClean="0"/>
              <a:t> met zicht op het huis van de familie </a:t>
            </a:r>
            <a:r>
              <a:rPr lang="nl-NL" sz="2000" dirty="0" err="1" smtClean="0"/>
              <a:t>Palsma</a:t>
            </a:r>
            <a:r>
              <a:rPr lang="nl-NL" sz="2000" dirty="0" smtClean="0"/>
              <a:t> en links bakkerij Post. Voor de kinderen was het maken van een foto een bezienswaardigheid. Links voor nog ’t </a:t>
            </a:r>
            <a:r>
              <a:rPr lang="nl-NL" sz="2000" dirty="0" err="1" smtClean="0"/>
              <a:t>Ol</a:t>
            </a:r>
            <a:r>
              <a:rPr lang="nl-NL" sz="2000" dirty="0" smtClean="0"/>
              <a:t> </a:t>
            </a:r>
            <a:r>
              <a:rPr lang="nl-NL" sz="2000" dirty="0" err="1" smtClean="0"/>
              <a:t>Dòb</a:t>
            </a:r>
            <a:r>
              <a:rPr lang="nl-NL" sz="2000" dirty="0" smtClean="0"/>
              <a:t>. Foto </a:t>
            </a:r>
            <a:r>
              <a:rPr lang="nl-NL" sz="2000" smtClean="0"/>
              <a:t>genomen voor 1902.</a:t>
            </a:r>
            <a:r>
              <a:rPr lang="nl-NL" sz="2000" dirty="0" smtClean="0"/>
              <a:t/>
            </a:r>
            <a:br>
              <a:rPr lang="nl-NL" sz="2000" dirty="0" smtClean="0"/>
            </a:br>
            <a:endParaRPr lang="nl-NL" sz="2000" dirty="0"/>
          </a:p>
        </p:txBody>
      </p:sp>
      <p:pic>
        <p:nvPicPr>
          <p:cNvPr id="6" name="Tijdelijke aanduiding voor inhoud 5" descr="K71.jpg"/>
          <p:cNvPicPr>
            <a:picLocks noGrp="1" noChangeAspect="1"/>
          </p:cNvPicPr>
          <p:nvPr>
            <p:ph idx="1"/>
          </p:nvPr>
        </p:nvPicPr>
        <p:blipFill>
          <a:blip r:embed="rId2" cstate="print"/>
          <a:stretch>
            <a:fillRect/>
          </a:stretch>
        </p:blipFill>
        <p:spPr>
          <a:xfrm>
            <a:off x="1328885" y="1285860"/>
            <a:ext cx="6715912" cy="5143536"/>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20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BW22. De huidige situatie. Het onbebouwde gedeelte is nu bebouwd.</a:t>
            </a:r>
            <a:br>
              <a:rPr lang="nl-NL" sz="2000" dirty="0"/>
            </a:br>
            <a:endParaRPr lang="nl-NL" sz="2000" dirty="0"/>
          </a:p>
        </p:txBody>
      </p:sp>
      <p:pic>
        <p:nvPicPr>
          <p:cNvPr id="6" name="Tijdelijke aanduiding voor inhoud 5" descr="BW2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200</a:t>
            </a:fld>
            <a:endParaRPr lang="nl-NL"/>
          </a:p>
        </p:txBody>
      </p:sp>
    </p:spTree>
  </p:cSld>
  <p:clrMapOvr>
    <a:masterClrMapping/>
  </p:clrMapOvr>
  <p:transition spd="slow" advClick="0" advTm="10000">
    <p:zoom/>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BW31. De boerderij van Bolhuis, nu </a:t>
            </a:r>
            <a:r>
              <a:rPr lang="nl-NL" sz="2000" dirty="0" err="1"/>
              <a:t>Bijman</a:t>
            </a:r>
            <a:r>
              <a:rPr lang="nl-NL" sz="2000" dirty="0"/>
              <a:t>, tijdens de inundatie in 1944/1945.</a:t>
            </a:r>
            <a:br>
              <a:rPr lang="nl-NL" sz="2000" dirty="0"/>
            </a:br>
            <a:endParaRPr lang="nl-NL" sz="2000" dirty="0"/>
          </a:p>
        </p:txBody>
      </p:sp>
      <p:pic>
        <p:nvPicPr>
          <p:cNvPr id="6" name="Tijdelijke aanduiding voor inhoud 5" descr="BW31.jpg"/>
          <p:cNvPicPr>
            <a:picLocks noGrp="1" noChangeAspect="1"/>
          </p:cNvPicPr>
          <p:nvPr>
            <p:ph idx="1"/>
          </p:nvPr>
        </p:nvPicPr>
        <p:blipFill>
          <a:blip r:embed="rId2" cstate="print"/>
          <a:stretch>
            <a:fillRect/>
          </a:stretch>
        </p:blipFill>
        <p:spPr>
          <a:xfrm>
            <a:off x="803836" y="1357298"/>
            <a:ext cx="7553103" cy="5000660"/>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201</a:t>
            </a:fld>
            <a:endParaRPr lang="nl-NL"/>
          </a:p>
        </p:txBody>
      </p:sp>
    </p:spTree>
  </p:cSld>
  <p:clrMapOvr>
    <a:masterClrMapping/>
  </p:clrMapOvr>
  <p:transition spd="slow" advClick="0" advTm="10000">
    <p:zoom/>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BW32. De boerderij nu.</a:t>
            </a:r>
            <a:br>
              <a:rPr lang="nl-NL" sz="2000" dirty="0"/>
            </a:br>
            <a:endParaRPr lang="nl-NL" sz="2000" dirty="0"/>
          </a:p>
        </p:txBody>
      </p:sp>
      <p:pic>
        <p:nvPicPr>
          <p:cNvPr id="6" name="Tijdelijke aanduiding voor inhoud 5" descr="BW32.JPG"/>
          <p:cNvPicPr>
            <a:picLocks noGrp="1" noChangeAspect="1"/>
          </p:cNvPicPr>
          <p:nvPr>
            <p:ph idx="1"/>
          </p:nvPr>
        </p:nvPicPr>
        <p:blipFill>
          <a:blip r:embed="rId2" cstate="print"/>
          <a:stretch>
            <a:fillRect/>
          </a:stretch>
        </p:blipFill>
        <p:spPr>
          <a:xfrm>
            <a:off x="893384" y="1357298"/>
            <a:ext cx="7463576" cy="4996278"/>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202</a:t>
            </a:fld>
            <a:endParaRPr lang="nl-NL"/>
          </a:p>
        </p:txBody>
      </p:sp>
    </p:spTree>
  </p:cSld>
  <p:clrMapOvr>
    <a:masterClrMapping/>
  </p:clrMapOvr>
  <p:transition spd="slow" advClick="0" advTm="10000">
    <p:zoom/>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BW41. De </a:t>
            </a:r>
            <a:r>
              <a:rPr lang="nl-NL" sz="2000" dirty="0" err="1"/>
              <a:t>Widde</a:t>
            </a:r>
            <a:r>
              <a:rPr lang="nl-NL" sz="2000" dirty="0"/>
              <a:t> </a:t>
            </a:r>
            <a:r>
              <a:rPr lang="nl-NL" sz="2000" dirty="0" err="1"/>
              <a:t>Meuln</a:t>
            </a:r>
            <a:r>
              <a:rPr lang="nl-NL" sz="2000" dirty="0"/>
              <a:t> tijdens de inundatie in 1944/1945.</a:t>
            </a:r>
            <a:br>
              <a:rPr lang="nl-NL" sz="2000" dirty="0"/>
            </a:br>
            <a:endParaRPr lang="nl-NL" sz="2000" dirty="0"/>
          </a:p>
        </p:txBody>
      </p:sp>
      <p:pic>
        <p:nvPicPr>
          <p:cNvPr id="6" name="Tijdelijke aanduiding voor inhoud 5" descr="BW41.jpg"/>
          <p:cNvPicPr>
            <a:picLocks noGrp="1" noChangeAspect="1"/>
          </p:cNvPicPr>
          <p:nvPr>
            <p:ph idx="1"/>
          </p:nvPr>
        </p:nvPicPr>
        <p:blipFill>
          <a:blip r:embed="rId2" cstate="print"/>
          <a:stretch>
            <a:fillRect/>
          </a:stretch>
        </p:blipFill>
        <p:spPr>
          <a:xfrm>
            <a:off x="1133388" y="1271703"/>
            <a:ext cx="7010512" cy="5086255"/>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203</a:t>
            </a:fld>
            <a:endParaRPr lang="nl-NL"/>
          </a:p>
        </p:txBody>
      </p:sp>
    </p:spTree>
  </p:cSld>
  <p:clrMapOvr>
    <a:masterClrMapping/>
  </p:clrMapOvr>
  <p:transition spd="slow" advClick="0" advTm="10000">
    <p:zoom/>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BW42. De huidige situatie.</a:t>
            </a:r>
            <a:br>
              <a:rPr lang="nl-NL" sz="2000" dirty="0"/>
            </a:br>
            <a:endParaRPr lang="nl-NL" sz="2000" dirty="0"/>
          </a:p>
        </p:txBody>
      </p:sp>
      <p:pic>
        <p:nvPicPr>
          <p:cNvPr id="6" name="Tijdelijke aanduiding voor inhoud 5" descr="BW4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6735CC74-725E-4565-9554-416C0EF9393A}"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80CBA8A-B47E-421C-8B06-97CBD71FE852}" type="slidenum">
              <a:rPr lang="nl-NL" smtClean="0"/>
              <a:pPr/>
              <a:t>204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smtClean="0"/>
              <a:t>Overige foto’s.</a:t>
            </a:r>
            <a:endParaRPr lang="nl-NL" sz="2000" dirty="0"/>
          </a:p>
        </p:txBody>
      </p:sp>
      <p:pic>
        <p:nvPicPr>
          <p:cNvPr id="8" name="Tijdelijke aanduiding voor inhoud 7" descr="ZO0.jpg"/>
          <p:cNvPicPr>
            <a:picLocks noGrp="1" noChangeAspect="1"/>
          </p:cNvPicPr>
          <p:nvPr>
            <p:ph idx="1"/>
          </p:nvPr>
        </p:nvPicPr>
        <p:blipFill>
          <a:blip r:embed="rId2" cstate="print"/>
          <a:stretch>
            <a:fillRect/>
          </a:stretch>
        </p:blipFill>
        <p:spPr>
          <a:xfrm>
            <a:off x="428596" y="1428736"/>
            <a:ext cx="8288575" cy="4929222"/>
          </a:xfrm>
        </p:spPr>
      </p:pic>
      <p:sp>
        <p:nvSpPr>
          <p:cNvPr id="6" name="Tijdelijke aanduiding voor datum 5"/>
          <p:cNvSpPr>
            <a:spLocks noGrp="1"/>
          </p:cNvSpPr>
          <p:nvPr>
            <p:ph type="dt" sz="half" idx="10"/>
          </p:nvPr>
        </p:nvSpPr>
        <p:spPr/>
        <p:txBody>
          <a:bodyPr/>
          <a:lstStyle/>
          <a:p>
            <a:fld id="{D6953D34-1F2B-4FC3-8F63-F4A7FC20C5C3}" type="datetime1">
              <a:rPr lang="nl-NL" smtClean="0"/>
              <a:pPr/>
              <a:t>2-10-2018</a:t>
            </a:fld>
            <a:endParaRPr lang="nl-NL"/>
          </a:p>
        </p:txBody>
      </p:sp>
      <p:sp>
        <p:nvSpPr>
          <p:cNvPr id="7" name="Tijdelijke aanduiding voor dianummer 6"/>
          <p:cNvSpPr>
            <a:spLocks noGrp="1"/>
          </p:cNvSpPr>
          <p:nvPr>
            <p:ph type="sldNum" sz="quarter" idx="12"/>
          </p:nvPr>
        </p:nvSpPr>
        <p:spPr/>
        <p:txBody>
          <a:bodyPr/>
          <a:lstStyle/>
          <a:p>
            <a:fld id="{29381D32-6330-430F-94A7-AAF10FD792E6}" type="slidenum">
              <a:rPr lang="nl-NL" smtClean="0"/>
              <a:pPr/>
              <a:t>205</a:t>
            </a:fld>
            <a:endParaRPr lang="nl-NL"/>
          </a:p>
        </p:txBody>
      </p:sp>
    </p:spTree>
  </p:cSld>
  <p:clrMapOvr>
    <a:masterClrMapping/>
  </p:clrMapOvr>
  <p:transition spd="slow" advClick="0" advTm="10000">
    <p:zoom/>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O11.  Deze foto is genomen op de hoek </a:t>
            </a:r>
            <a:r>
              <a:rPr lang="nl-NL" sz="2000" dirty="0" err="1"/>
              <a:t>Triezenbergstraat</a:t>
            </a:r>
            <a:r>
              <a:rPr lang="nl-NL" sz="2000" dirty="0"/>
              <a:t> – </a:t>
            </a:r>
            <a:r>
              <a:rPr lang="nl-NL" sz="2000" dirty="0" err="1"/>
              <a:t>Reddingiusstraat</a:t>
            </a:r>
            <a:r>
              <a:rPr lang="nl-NL" sz="2000" dirty="0"/>
              <a:t>. Op de achtergrond het huis van de familie </a:t>
            </a:r>
            <a:r>
              <a:rPr lang="nl-NL" sz="2000" dirty="0" err="1"/>
              <a:t>Steenhuis</a:t>
            </a:r>
            <a:r>
              <a:rPr lang="nl-NL" sz="2000" dirty="0"/>
              <a:t>. De grond wordt hier fijngemaakt met een eg, getrokken door twee paarden gemend door dhr. Van der Woude. Deze akker is lange tijd in gebruik geweest als volkstuin.</a:t>
            </a:r>
            <a:br>
              <a:rPr lang="nl-NL" sz="2000" dirty="0"/>
            </a:br>
            <a:endParaRPr lang="nl-NL" sz="2000" dirty="0"/>
          </a:p>
        </p:txBody>
      </p:sp>
      <p:pic>
        <p:nvPicPr>
          <p:cNvPr id="6" name="Tijdelijke aanduiding voor inhoud 5" descr="O11.jpg"/>
          <p:cNvPicPr>
            <a:picLocks noGrp="1" noChangeAspect="1"/>
          </p:cNvPicPr>
          <p:nvPr>
            <p:ph idx="1"/>
          </p:nvPr>
        </p:nvPicPr>
        <p:blipFill>
          <a:blip r:embed="rId2" cstate="print"/>
          <a:stretch>
            <a:fillRect/>
          </a:stretch>
        </p:blipFill>
        <p:spPr>
          <a:xfrm>
            <a:off x="1029254" y="1297568"/>
            <a:ext cx="7186084" cy="506039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206</a:t>
            </a:fld>
            <a:endParaRPr lang="nl-NL"/>
          </a:p>
        </p:txBody>
      </p:sp>
    </p:spTree>
  </p:cSld>
  <p:clrMapOvr>
    <a:masterClrMapping/>
  </p:clrMapOvr>
  <p:transition spd="slow" advClick="0" advTm="10000">
    <p:zoom/>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O12. Op deze plek staat nu huize </a:t>
            </a:r>
            <a:r>
              <a:rPr lang="nl-NL" sz="2000" dirty="0" err="1"/>
              <a:t>Arkema</a:t>
            </a:r>
            <a:r>
              <a:rPr lang="nl-NL" sz="2000" dirty="0"/>
              <a:t>. Mevr. </a:t>
            </a:r>
            <a:r>
              <a:rPr lang="nl-NL" sz="2000" dirty="0" err="1"/>
              <a:t>Arkema</a:t>
            </a:r>
            <a:r>
              <a:rPr lang="nl-NL" sz="2000" dirty="0"/>
              <a:t> heeft een grote reputatie opgebouwd als deskundige van de geschiedenis van Ten Boer.</a:t>
            </a:r>
            <a:br>
              <a:rPr lang="nl-NL" sz="2000" dirty="0"/>
            </a:br>
            <a:endParaRPr lang="nl-NL" sz="2000" dirty="0"/>
          </a:p>
        </p:txBody>
      </p:sp>
      <p:pic>
        <p:nvPicPr>
          <p:cNvPr id="6" name="Tijdelijke aanduiding voor inhoud 5" descr="O12.JPG"/>
          <p:cNvPicPr>
            <a:picLocks noGrp="1" noChangeAspect="1"/>
          </p:cNvPicPr>
          <p:nvPr>
            <p:ph idx="1"/>
          </p:nvPr>
        </p:nvPicPr>
        <p:blipFill>
          <a:blip r:embed="rId2" cstate="print"/>
          <a:stretch>
            <a:fillRect/>
          </a:stretch>
        </p:blipFill>
        <p:spPr>
          <a:xfrm>
            <a:off x="857224" y="1357298"/>
            <a:ext cx="7458133" cy="4992635"/>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207</a:t>
            </a:fld>
            <a:endParaRPr lang="nl-NL"/>
          </a:p>
        </p:txBody>
      </p:sp>
    </p:spTree>
  </p:cSld>
  <p:clrMapOvr>
    <a:masterClrMapping/>
  </p:clrMapOvr>
  <p:transition spd="slow" advClick="0" advTm="10000">
    <p:zoom/>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O21. De laatste bewoner van dit huis was de familie </a:t>
            </a:r>
            <a:r>
              <a:rPr lang="nl-NL" sz="2000" dirty="0" err="1"/>
              <a:t>Kraayema</a:t>
            </a:r>
            <a:r>
              <a:rPr lang="nl-NL" sz="2000" dirty="0"/>
              <a:t>. Op de voorgrond ziet u de pas aangelegde </a:t>
            </a:r>
            <a:r>
              <a:rPr lang="nl-NL" sz="2000" dirty="0" err="1"/>
              <a:t>Ticheldobben</a:t>
            </a:r>
            <a:r>
              <a:rPr lang="nl-NL" sz="2000" dirty="0"/>
              <a:t>. Op de achtergrond de Kloosterkerk. Dit huis stond aan de buitengracht van het kloosterterrein. Het was het enige huis dat aan de overkant van de gracht stond.</a:t>
            </a:r>
            <a:br>
              <a:rPr lang="nl-NL" sz="2000" dirty="0"/>
            </a:br>
            <a:endParaRPr lang="nl-NL" sz="2000" dirty="0"/>
          </a:p>
        </p:txBody>
      </p:sp>
      <p:pic>
        <p:nvPicPr>
          <p:cNvPr id="6" name="Tijdelijke aanduiding voor inhoud 5" descr="O21.jpg"/>
          <p:cNvPicPr>
            <a:picLocks noGrp="1" noChangeAspect="1"/>
          </p:cNvPicPr>
          <p:nvPr>
            <p:ph idx="1"/>
          </p:nvPr>
        </p:nvPicPr>
        <p:blipFill>
          <a:blip r:embed="rId2" cstate="print"/>
          <a:stretch>
            <a:fillRect/>
          </a:stretch>
        </p:blipFill>
        <p:spPr>
          <a:xfrm>
            <a:off x="1000101" y="1411007"/>
            <a:ext cx="7215238" cy="4953392"/>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208</a:t>
            </a:fld>
            <a:endParaRPr lang="nl-NL"/>
          </a:p>
        </p:txBody>
      </p:sp>
    </p:spTree>
  </p:cSld>
  <p:clrMapOvr>
    <a:masterClrMapping/>
  </p:clrMapOvr>
  <p:transition spd="slow" advClick="0" advTm="10000">
    <p:zoom/>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O24. Hier het huis van </a:t>
            </a:r>
            <a:r>
              <a:rPr lang="nl-NL" sz="2000" dirty="0" err="1"/>
              <a:t>Kraayema</a:t>
            </a:r>
            <a:r>
              <a:rPr lang="nl-NL" sz="2000" dirty="0"/>
              <a:t> vanaf de </a:t>
            </a:r>
            <a:r>
              <a:rPr lang="nl-NL" sz="2000" dirty="0" err="1"/>
              <a:t>wierde</a:t>
            </a:r>
            <a:r>
              <a:rPr lang="nl-NL" sz="2000" dirty="0"/>
              <a:t> gezien. Het bruggetje over de oude buitengracht was de enige toegangsweg naar het huis.</a:t>
            </a:r>
            <a:br>
              <a:rPr lang="nl-NL" sz="2000" dirty="0"/>
            </a:br>
            <a:endParaRPr lang="nl-NL" sz="2000" dirty="0"/>
          </a:p>
        </p:txBody>
      </p:sp>
      <p:pic>
        <p:nvPicPr>
          <p:cNvPr id="6" name="Tijdelijke aanduiding voor inhoud 5" descr="O24.jpg"/>
          <p:cNvPicPr>
            <a:picLocks noGrp="1" noChangeAspect="1"/>
          </p:cNvPicPr>
          <p:nvPr>
            <p:ph idx="1"/>
          </p:nvPr>
        </p:nvPicPr>
        <p:blipFill>
          <a:blip r:embed="rId2" cstate="print"/>
          <a:stretch>
            <a:fillRect/>
          </a:stretch>
        </p:blipFill>
        <p:spPr>
          <a:xfrm>
            <a:off x="651893" y="1428736"/>
            <a:ext cx="7858180" cy="4857784"/>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209</a:t>
            </a:fld>
            <a:endParaRPr lang="nl-NL"/>
          </a:p>
        </p:txBody>
      </p:sp>
    </p:spTree>
  </p:cSld>
  <p:clrMapOvr>
    <a:masterClrMapping/>
  </p:clrMapOvr>
  <p:transition spd="slow" advClick="0" advTm="10000">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smtClean="0"/>
              <a:t>K72.  ’t </a:t>
            </a:r>
            <a:r>
              <a:rPr lang="nl-NL" sz="2000" dirty="0" err="1" smtClean="0"/>
              <a:t>Ol</a:t>
            </a:r>
            <a:r>
              <a:rPr lang="nl-NL" sz="2000" dirty="0" smtClean="0"/>
              <a:t> </a:t>
            </a:r>
            <a:r>
              <a:rPr lang="nl-NL" sz="2000" dirty="0" err="1" smtClean="0"/>
              <a:t>Dòb</a:t>
            </a:r>
            <a:r>
              <a:rPr lang="nl-NL" sz="2000" dirty="0" smtClean="0"/>
              <a:t> is gedempt en in plaats daarvan is een parkeerplaats voor het gemeentehuis aangelegd. De woningen van bakkerij Post en SRV </a:t>
            </a:r>
            <a:r>
              <a:rPr lang="nl-NL" sz="2000" dirty="0" err="1" smtClean="0"/>
              <a:t>Palsma</a:t>
            </a:r>
            <a:r>
              <a:rPr lang="nl-NL" sz="2000" dirty="0" smtClean="0"/>
              <a:t>  zijn duidelijk veranderd.</a:t>
            </a:r>
            <a:br>
              <a:rPr lang="nl-NL" sz="2000" dirty="0" smtClean="0"/>
            </a:br>
            <a:endParaRPr lang="nl-NL" sz="2000" dirty="0"/>
          </a:p>
        </p:txBody>
      </p:sp>
      <p:pic>
        <p:nvPicPr>
          <p:cNvPr id="6" name="Tijdelijke aanduiding voor inhoud 5" descr="K72.JPG"/>
          <p:cNvPicPr>
            <a:picLocks noGrp="1" noChangeAspect="1"/>
          </p:cNvPicPr>
          <p:nvPr>
            <p:ph idx="1"/>
          </p:nvPr>
        </p:nvPicPr>
        <p:blipFill>
          <a:blip r:embed="rId2" cstate="print"/>
          <a:stretch>
            <a:fillRect/>
          </a:stretch>
        </p:blipFill>
        <p:spPr>
          <a:xfrm>
            <a:off x="857224" y="1214422"/>
            <a:ext cx="7483364" cy="5009525"/>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21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O31. Een winters kiekje van de buitengracht. Links de tuin van </a:t>
            </a:r>
            <a:r>
              <a:rPr lang="nl-NL" sz="2000" dirty="0" err="1"/>
              <a:t>Kraayema</a:t>
            </a:r>
            <a:r>
              <a:rPr lang="nl-NL" sz="2000" dirty="0"/>
              <a:t>.</a:t>
            </a:r>
            <a:br>
              <a:rPr lang="nl-NL" sz="2000" dirty="0"/>
            </a:br>
            <a:endParaRPr lang="nl-NL" sz="2000" dirty="0"/>
          </a:p>
        </p:txBody>
      </p:sp>
      <p:pic>
        <p:nvPicPr>
          <p:cNvPr id="6" name="Tijdelijke aanduiding voor inhoud 5" descr="O31.jpg"/>
          <p:cNvPicPr>
            <a:picLocks noGrp="1" noChangeAspect="1"/>
          </p:cNvPicPr>
          <p:nvPr>
            <p:ph idx="1"/>
          </p:nvPr>
        </p:nvPicPr>
        <p:blipFill>
          <a:blip r:embed="rId2" cstate="print"/>
          <a:stretch>
            <a:fillRect/>
          </a:stretch>
        </p:blipFill>
        <p:spPr>
          <a:xfrm>
            <a:off x="857225" y="1357298"/>
            <a:ext cx="7516244" cy="495461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210</a:t>
            </a:fld>
            <a:endParaRPr lang="nl-NL"/>
          </a:p>
        </p:txBody>
      </p:sp>
    </p:spTree>
  </p:cSld>
  <p:clrMapOvr>
    <a:masterClrMapping/>
  </p:clrMapOvr>
  <p:transition spd="slow" advClick="0" advTm="10000">
    <p:zoom/>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O32. De huidige situatie vanaf de </a:t>
            </a:r>
            <a:r>
              <a:rPr lang="nl-NL" sz="2000" dirty="0" err="1"/>
              <a:t>Ticheldobben</a:t>
            </a:r>
            <a:r>
              <a:rPr lang="nl-NL" sz="2000" dirty="0"/>
              <a:t>.</a:t>
            </a:r>
            <a:br>
              <a:rPr lang="nl-NL" sz="2000" dirty="0"/>
            </a:br>
            <a:endParaRPr lang="nl-NL" sz="2000" dirty="0"/>
          </a:p>
        </p:txBody>
      </p:sp>
      <p:pic>
        <p:nvPicPr>
          <p:cNvPr id="6" name="Tijdelijke aanduiding voor inhoud 5" descr="O32.JPG"/>
          <p:cNvPicPr>
            <a:picLocks noGrp="1" noChangeAspect="1"/>
          </p:cNvPicPr>
          <p:nvPr>
            <p:ph idx="1"/>
          </p:nvPr>
        </p:nvPicPr>
        <p:blipFill>
          <a:blip r:embed="rId2" cstate="print"/>
          <a:stretch>
            <a:fillRect/>
          </a:stretch>
        </p:blipFill>
        <p:spPr>
          <a:xfrm>
            <a:off x="721928" y="1142395"/>
            <a:ext cx="7707724" cy="5159716"/>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211</a:t>
            </a:fld>
            <a:endParaRPr lang="nl-NL"/>
          </a:p>
        </p:txBody>
      </p:sp>
    </p:spTree>
  </p:cSld>
  <p:clrMapOvr>
    <a:masterClrMapping/>
  </p:clrMapOvr>
  <p:transition spd="slow" advClick="0" advTm="10000">
    <p:zoom/>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O41.  Dit is de kleuterschool van de OLS in de jaren zestig. Op de voorgrond de </a:t>
            </a:r>
            <a:r>
              <a:rPr lang="nl-NL" sz="2000" dirty="0" err="1"/>
              <a:t>Kaakheemlaan</a:t>
            </a:r>
            <a:r>
              <a:rPr lang="nl-NL" sz="2000" dirty="0"/>
              <a:t>.</a:t>
            </a:r>
            <a:br>
              <a:rPr lang="nl-NL" sz="2000" dirty="0"/>
            </a:br>
            <a:endParaRPr lang="nl-NL" sz="2000" dirty="0"/>
          </a:p>
        </p:txBody>
      </p:sp>
      <p:pic>
        <p:nvPicPr>
          <p:cNvPr id="6" name="Tijdelijke aanduiding voor inhoud 5" descr="O41.jpg"/>
          <p:cNvPicPr>
            <a:picLocks noGrp="1" noChangeAspect="1"/>
          </p:cNvPicPr>
          <p:nvPr>
            <p:ph idx="1"/>
          </p:nvPr>
        </p:nvPicPr>
        <p:blipFill>
          <a:blip r:embed="rId2" cstate="print"/>
          <a:stretch>
            <a:fillRect/>
          </a:stretch>
        </p:blipFill>
        <p:spPr>
          <a:xfrm>
            <a:off x="690165" y="1357298"/>
            <a:ext cx="7780949"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212</a:t>
            </a:fld>
            <a:endParaRPr lang="nl-NL"/>
          </a:p>
        </p:txBody>
      </p:sp>
    </p:spTree>
  </p:cSld>
  <p:clrMapOvr>
    <a:masterClrMapping/>
  </p:clrMapOvr>
  <p:transition spd="slow" advClick="0" advTm="10000">
    <p:zoom/>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O42. De school is afgebroken in de jaren tachtig en door deze woningen vervangen.</a:t>
            </a:r>
            <a:br>
              <a:rPr lang="nl-NL" sz="2000" dirty="0"/>
            </a:br>
            <a:endParaRPr lang="nl-NL" sz="2000" dirty="0"/>
          </a:p>
        </p:txBody>
      </p:sp>
      <p:pic>
        <p:nvPicPr>
          <p:cNvPr id="6" name="Tijdelijke aanduiding voor inhoud 5" descr="O42.JPG"/>
          <p:cNvPicPr>
            <a:picLocks noGrp="1" noChangeAspect="1"/>
          </p:cNvPicPr>
          <p:nvPr>
            <p:ph idx="1"/>
          </p:nvPr>
        </p:nvPicPr>
        <p:blipFill>
          <a:blip r:embed="rId2" cstate="print"/>
          <a:stretch>
            <a:fillRect/>
          </a:stretch>
        </p:blipFill>
        <p:spPr>
          <a:xfrm>
            <a:off x="845234" y="1328608"/>
            <a:ext cx="7512979" cy="502935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213</a:t>
            </a:fld>
            <a:endParaRPr lang="nl-NL"/>
          </a:p>
        </p:txBody>
      </p:sp>
    </p:spTree>
  </p:cSld>
  <p:clrMapOvr>
    <a:masterClrMapping/>
  </p:clrMapOvr>
  <p:transition spd="slow" advClick="0" advTm="10000">
    <p:zoom/>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O51. Dit is een foto van de Burg. </a:t>
            </a:r>
            <a:r>
              <a:rPr lang="nl-NL" sz="2000" dirty="0" err="1"/>
              <a:t>Triezenbergstraat</a:t>
            </a:r>
            <a:r>
              <a:rPr lang="nl-NL" sz="2000" dirty="0"/>
              <a:t> in 1942. Dit werd toen het uitbreidingsplan Ten Boer genoemd. Een groot deel van de straat is nog onbebouwd. In de verte ziet u rechts nog het oude postkantoor.</a:t>
            </a:r>
            <a:br>
              <a:rPr lang="nl-NL" sz="2000" dirty="0"/>
            </a:br>
            <a:endParaRPr lang="nl-NL" sz="2000" dirty="0"/>
          </a:p>
        </p:txBody>
      </p:sp>
      <p:pic>
        <p:nvPicPr>
          <p:cNvPr id="6" name="Tijdelijke aanduiding voor inhoud 5" descr="O51.jpg"/>
          <p:cNvPicPr>
            <a:picLocks noGrp="1" noChangeAspect="1"/>
          </p:cNvPicPr>
          <p:nvPr>
            <p:ph idx="1"/>
          </p:nvPr>
        </p:nvPicPr>
        <p:blipFill>
          <a:blip r:embed="rId2" cstate="print"/>
          <a:stretch>
            <a:fillRect/>
          </a:stretch>
        </p:blipFill>
        <p:spPr>
          <a:xfrm>
            <a:off x="571472" y="1357298"/>
            <a:ext cx="8053478"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214</a:t>
            </a:fld>
            <a:endParaRPr lang="nl-NL"/>
          </a:p>
        </p:txBody>
      </p:sp>
    </p:spTree>
  </p:cSld>
  <p:clrMapOvr>
    <a:masterClrMapping/>
  </p:clrMapOvr>
  <p:transition spd="slow" advClick="0" advTm="10000">
    <p:zoom/>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O52. De huidige situatie ziet er heel anders uit.</a:t>
            </a:r>
            <a:br>
              <a:rPr lang="nl-NL" sz="2000" dirty="0"/>
            </a:br>
            <a:endParaRPr lang="nl-NL" sz="2000" dirty="0"/>
          </a:p>
        </p:txBody>
      </p:sp>
      <p:pic>
        <p:nvPicPr>
          <p:cNvPr id="6" name="Tijdelijke aanduiding voor inhoud 5" descr="O52.JPG"/>
          <p:cNvPicPr>
            <a:picLocks noGrp="1" noChangeAspect="1"/>
          </p:cNvPicPr>
          <p:nvPr>
            <p:ph idx="1"/>
          </p:nvPr>
        </p:nvPicPr>
        <p:blipFill>
          <a:blip r:embed="rId2" cstate="print"/>
          <a:stretch>
            <a:fillRect/>
          </a:stretch>
        </p:blipFill>
        <p:spPr>
          <a:xfrm>
            <a:off x="845234" y="1376430"/>
            <a:ext cx="7441541" cy="498152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215</a:t>
            </a:fld>
            <a:endParaRPr lang="nl-NL"/>
          </a:p>
        </p:txBody>
      </p:sp>
    </p:spTree>
  </p:cSld>
  <p:clrMapOvr>
    <a:masterClrMapping/>
  </p:clrMapOvr>
  <p:transition spd="slow" advClick="0" advTm="10000">
    <p:zoom/>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O61. Zicht op de </a:t>
            </a:r>
            <a:r>
              <a:rPr lang="nl-NL" sz="2000" dirty="0" err="1"/>
              <a:t>Homanstraat</a:t>
            </a:r>
            <a:r>
              <a:rPr lang="nl-NL" sz="2000" dirty="0"/>
              <a:t> in 1961.</a:t>
            </a:r>
            <a:br>
              <a:rPr lang="nl-NL" sz="2000" dirty="0"/>
            </a:br>
            <a:endParaRPr lang="nl-NL" sz="2000" dirty="0"/>
          </a:p>
        </p:txBody>
      </p:sp>
      <p:pic>
        <p:nvPicPr>
          <p:cNvPr id="6" name="Tijdelijke aanduiding voor inhoud 5" descr="O61.jpg"/>
          <p:cNvPicPr>
            <a:picLocks noGrp="1" noChangeAspect="1"/>
          </p:cNvPicPr>
          <p:nvPr>
            <p:ph idx="1"/>
          </p:nvPr>
        </p:nvPicPr>
        <p:blipFill>
          <a:blip r:embed="rId2" cstate="print"/>
          <a:stretch>
            <a:fillRect/>
          </a:stretch>
        </p:blipFill>
        <p:spPr>
          <a:xfrm>
            <a:off x="579379" y="1357298"/>
            <a:ext cx="8003016"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216</a:t>
            </a:fld>
            <a:endParaRPr lang="nl-NL"/>
          </a:p>
        </p:txBody>
      </p:sp>
    </p:spTree>
  </p:cSld>
  <p:clrMapOvr>
    <a:masterClrMapping/>
  </p:clrMapOvr>
  <p:transition spd="slow" advClick="0" advTm="10000">
    <p:zoom/>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O62. Hier dezelfde huizen maar wel een groenere omgeving.</a:t>
            </a:r>
            <a:br>
              <a:rPr lang="nl-NL" sz="2000" dirty="0"/>
            </a:br>
            <a:endParaRPr lang="nl-NL" sz="2000" dirty="0"/>
          </a:p>
        </p:txBody>
      </p:sp>
      <p:pic>
        <p:nvPicPr>
          <p:cNvPr id="6" name="Tijdelijke aanduiding voor inhoud 5" descr="O62.JPG"/>
          <p:cNvPicPr>
            <a:picLocks noGrp="1" noChangeAspect="1"/>
          </p:cNvPicPr>
          <p:nvPr>
            <p:ph idx="1"/>
          </p:nvPr>
        </p:nvPicPr>
        <p:blipFill>
          <a:blip r:embed="rId2" cstate="print"/>
          <a:stretch>
            <a:fillRect/>
          </a:stretch>
        </p:blipFill>
        <p:spPr>
          <a:xfrm>
            <a:off x="845234" y="1328608"/>
            <a:ext cx="7512979" cy="502935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217</a:t>
            </a:fld>
            <a:endParaRPr lang="nl-NL"/>
          </a:p>
        </p:txBody>
      </p:sp>
    </p:spTree>
  </p:cSld>
  <p:clrMapOvr>
    <a:masterClrMapping/>
  </p:clrMapOvr>
  <p:transition spd="slow" advClick="0" advTm="10000">
    <p:zoom/>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O71. De Johan </a:t>
            </a:r>
            <a:r>
              <a:rPr lang="nl-NL" sz="2000" dirty="0" err="1"/>
              <a:t>Feitostraat</a:t>
            </a:r>
            <a:r>
              <a:rPr lang="nl-NL" sz="2000" dirty="0"/>
              <a:t> in 1974. Het tweede gebouw rechts is de peuterspeelzaal. Enkele moeders staan op hun peuters te wachten. Op de achtergrond de Kloosterkerk.</a:t>
            </a:r>
            <a:br>
              <a:rPr lang="nl-NL" sz="2000" dirty="0"/>
            </a:br>
            <a:endParaRPr lang="nl-NL" sz="2000" dirty="0"/>
          </a:p>
        </p:txBody>
      </p:sp>
      <p:pic>
        <p:nvPicPr>
          <p:cNvPr id="6" name="Tijdelijke aanduiding voor inhoud 5" descr="O71.jpg"/>
          <p:cNvPicPr>
            <a:picLocks noGrp="1" noChangeAspect="1"/>
          </p:cNvPicPr>
          <p:nvPr>
            <p:ph idx="1"/>
          </p:nvPr>
        </p:nvPicPr>
        <p:blipFill>
          <a:blip r:embed="rId2" cstate="print"/>
          <a:stretch>
            <a:fillRect/>
          </a:stretch>
        </p:blipFill>
        <p:spPr>
          <a:xfrm>
            <a:off x="755755" y="1357298"/>
            <a:ext cx="7649477"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218</a:t>
            </a:fld>
            <a:endParaRPr lang="nl-NL"/>
          </a:p>
        </p:txBody>
      </p:sp>
    </p:spTree>
  </p:cSld>
  <p:clrMapOvr>
    <a:masterClrMapping/>
  </p:clrMapOvr>
  <p:transition spd="slow" advClick="0" advTm="10000">
    <p:zoom/>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O72. De peuterspeelzaal is afgebroken en vervangen door woningbouw.</a:t>
            </a:r>
            <a:br>
              <a:rPr lang="nl-NL" sz="2000" dirty="0"/>
            </a:br>
            <a:endParaRPr lang="nl-NL" sz="2000" dirty="0"/>
          </a:p>
        </p:txBody>
      </p:sp>
      <p:pic>
        <p:nvPicPr>
          <p:cNvPr id="6" name="Tijdelijke aanduiding voor inhoud 5" descr="O72.JPG"/>
          <p:cNvPicPr>
            <a:picLocks noGrp="1" noChangeAspect="1"/>
          </p:cNvPicPr>
          <p:nvPr>
            <p:ph idx="1"/>
          </p:nvPr>
        </p:nvPicPr>
        <p:blipFill>
          <a:blip r:embed="rId2" cstate="print"/>
          <a:stretch>
            <a:fillRect/>
          </a:stretch>
        </p:blipFill>
        <p:spPr>
          <a:xfrm>
            <a:off x="845235" y="1357298"/>
            <a:ext cx="7470122"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219</a:t>
            </a:fld>
            <a:endParaRPr lang="nl-NL"/>
          </a:p>
        </p:txBody>
      </p:sp>
    </p:spTree>
  </p:cSld>
  <p:clrMapOvr>
    <a:masterClrMapping/>
  </p:clrMapOvr>
  <p:transition spd="slow" advClick="0" advTm="10000">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K81. Het oude dorpshuis, voorheen OLS, ULO en Normaalschool. Het is in de jaren ’80 afgebroken.</a:t>
            </a:r>
            <a:br>
              <a:rPr lang="nl-NL" sz="2000" dirty="0" smtClean="0"/>
            </a:br>
            <a:endParaRPr lang="nl-NL" sz="2000" dirty="0"/>
          </a:p>
        </p:txBody>
      </p:sp>
      <p:pic>
        <p:nvPicPr>
          <p:cNvPr id="6" name="Tijdelijke aanduiding voor inhoud 5" descr="K81.jpg"/>
          <p:cNvPicPr>
            <a:picLocks noGrp="1" noChangeAspect="1"/>
          </p:cNvPicPr>
          <p:nvPr>
            <p:ph idx="1"/>
          </p:nvPr>
        </p:nvPicPr>
        <p:blipFill>
          <a:blip r:embed="rId2" cstate="print"/>
          <a:stretch>
            <a:fillRect/>
          </a:stretch>
        </p:blipFill>
        <p:spPr>
          <a:xfrm>
            <a:off x="714348" y="1571612"/>
            <a:ext cx="7742628" cy="4606182"/>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22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O81. De </a:t>
            </a:r>
            <a:r>
              <a:rPr lang="nl-NL" sz="2000" dirty="0" err="1"/>
              <a:t>Homanstraat</a:t>
            </a:r>
            <a:r>
              <a:rPr lang="nl-NL" sz="2000" dirty="0"/>
              <a:t> in 1985. Kort daarna werden de woningen afgebroken en de hoge bomen verwijderd. </a:t>
            </a:r>
            <a:br>
              <a:rPr lang="nl-NL" sz="2000" dirty="0"/>
            </a:br>
            <a:endParaRPr lang="nl-NL" sz="2000" dirty="0"/>
          </a:p>
        </p:txBody>
      </p:sp>
      <p:pic>
        <p:nvPicPr>
          <p:cNvPr id="6" name="Tijdelijke aanduiding voor inhoud 5" descr="O81.jpg"/>
          <p:cNvPicPr>
            <a:picLocks noGrp="1" noChangeAspect="1"/>
          </p:cNvPicPr>
          <p:nvPr>
            <p:ph idx="1"/>
          </p:nvPr>
        </p:nvPicPr>
        <p:blipFill>
          <a:blip r:embed="rId2" cstate="print"/>
          <a:stretch>
            <a:fillRect/>
          </a:stretch>
        </p:blipFill>
        <p:spPr>
          <a:xfrm>
            <a:off x="1115933" y="1284790"/>
            <a:ext cx="7027967" cy="507316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220</a:t>
            </a:fld>
            <a:endParaRPr lang="nl-NL"/>
          </a:p>
        </p:txBody>
      </p:sp>
    </p:spTree>
  </p:cSld>
  <p:clrMapOvr>
    <a:masterClrMapping/>
  </p:clrMapOvr>
  <p:transition spd="slow" advClick="0" advTm="10000">
    <p:zoom/>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O82. De huidige situatie.</a:t>
            </a:r>
            <a:br>
              <a:rPr lang="nl-NL" sz="2000" dirty="0"/>
            </a:br>
            <a:endParaRPr lang="nl-NL" sz="2000" dirty="0"/>
          </a:p>
        </p:txBody>
      </p:sp>
      <p:pic>
        <p:nvPicPr>
          <p:cNvPr id="6" name="Tijdelijke aanduiding voor inhoud 5" descr="O82.JPG"/>
          <p:cNvPicPr>
            <a:picLocks noGrp="1" noChangeAspect="1"/>
          </p:cNvPicPr>
          <p:nvPr>
            <p:ph idx="1"/>
          </p:nvPr>
        </p:nvPicPr>
        <p:blipFill>
          <a:blip r:embed="rId2" cstate="print"/>
          <a:stretch>
            <a:fillRect/>
          </a:stretch>
        </p:blipFill>
        <p:spPr>
          <a:xfrm>
            <a:off x="857223" y="1357298"/>
            <a:ext cx="7458133" cy="4992634"/>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221</a:t>
            </a:fld>
            <a:endParaRPr lang="nl-NL"/>
          </a:p>
        </p:txBody>
      </p:sp>
    </p:spTree>
  </p:cSld>
  <p:clrMapOvr>
    <a:masterClrMapping/>
  </p:clrMapOvr>
  <p:transition spd="slow" advClick="0" advTm="10000">
    <p:zoom/>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O91. Een schilderij van de poldermolen aan de rand van de </a:t>
            </a:r>
            <a:r>
              <a:rPr lang="nl-NL" sz="2000" dirty="0" err="1"/>
              <a:t>wierde</a:t>
            </a:r>
            <a:r>
              <a:rPr lang="nl-NL" sz="2000" dirty="0"/>
              <a:t> bij de buitengracht van het voormalige klooster. Het schilderij is gemaakt door notaris Koster, onder de naam </a:t>
            </a:r>
            <a:r>
              <a:rPr lang="nl-NL" sz="2000" dirty="0" err="1"/>
              <a:t>Costerius</a:t>
            </a:r>
            <a:r>
              <a:rPr lang="nl-NL" sz="2000" dirty="0"/>
              <a:t>.</a:t>
            </a:r>
            <a:br>
              <a:rPr lang="nl-NL" sz="2000" dirty="0"/>
            </a:br>
            <a:endParaRPr lang="nl-NL" sz="2000" dirty="0"/>
          </a:p>
        </p:txBody>
      </p:sp>
      <p:pic>
        <p:nvPicPr>
          <p:cNvPr id="6" name="Tijdelijke aanduiding voor inhoud 5" descr="O91.jpg"/>
          <p:cNvPicPr>
            <a:picLocks noGrp="1" noChangeAspect="1"/>
          </p:cNvPicPr>
          <p:nvPr>
            <p:ph idx="1"/>
          </p:nvPr>
        </p:nvPicPr>
        <p:blipFill>
          <a:blip r:embed="rId2" cstate="print"/>
          <a:stretch>
            <a:fillRect/>
          </a:stretch>
        </p:blipFill>
        <p:spPr>
          <a:xfrm>
            <a:off x="445796" y="1643050"/>
            <a:ext cx="8309056" cy="4723113"/>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222</a:t>
            </a:fld>
            <a:endParaRPr lang="nl-NL"/>
          </a:p>
        </p:txBody>
      </p:sp>
    </p:spTree>
  </p:cSld>
  <p:clrMapOvr>
    <a:masterClrMapping/>
  </p:clrMapOvr>
  <p:transition spd="slow" advClick="0" advTm="10000">
    <p:zoom/>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O92. De poldermolen moet ongeveer op deze plek hebben gestaan.</a:t>
            </a:r>
            <a:br>
              <a:rPr lang="nl-NL" sz="2000" dirty="0"/>
            </a:br>
            <a:endParaRPr lang="nl-NL" sz="2000" dirty="0"/>
          </a:p>
        </p:txBody>
      </p:sp>
      <p:pic>
        <p:nvPicPr>
          <p:cNvPr id="6" name="Tijdelijke aanduiding voor inhoud 5" descr="O92.JPG"/>
          <p:cNvPicPr>
            <a:picLocks noGrp="1" noChangeAspect="1"/>
          </p:cNvPicPr>
          <p:nvPr>
            <p:ph idx="1"/>
          </p:nvPr>
        </p:nvPicPr>
        <p:blipFill>
          <a:blip r:embed="rId2" cstate="print"/>
          <a:stretch>
            <a:fillRect/>
          </a:stretch>
        </p:blipFill>
        <p:spPr>
          <a:xfrm>
            <a:off x="785786" y="1285860"/>
            <a:ext cx="7576838" cy="507209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223</a:t>
            </a:fld>
            <a:endParaRPr lang="nl-NL"/>
          </a:p>
        </p:txBody>
      </p:sp>
    </p:spTree>
  </p:cSld>
  <p:clrMapOvr>
    <a:masterClrMapping/>
  </p:clrMapOvr>
  <p:transition spd="slow" advClick="0" advTm="10000">
    <p:zoom/>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O101. Burg. </a:t>
            </a:r>
            <a:r>
              <a:rPr lang="nl-NL" sz="2000" dirty="0" err="1"/>
              <a:t>Triezenbergstraat</a:t>
            </a:r>
            <a:r>
              <a:rPr lang="nl-NL" sz="2000" dirty="0"/>
              <a:t> in de jaren ‘60 met rechts de winkelpanden.</a:t>
            </a:r>
            <a:br>
              <a:rPr lang="nl-NL" sz="2000" dirty="0"/>
            </a:br>
            <a:endParaRPr lang="nl-NL" sz="2000" dirty="0"/>
          </a:p>
        </p:txBody>
      </p:sp>
      <p:pic>
        <p:nvPicPr>
          <p:cNvPr id="6" name="Tijdelijke aanduiding voor inhoud 5" descr="O101.jpg"/>
          <p:cNvPicPr>
            <a:picLocks noGrp="1" noChangeAspect="1"/>
          </p:cNvPicPr>
          <p:nvPr>
            <p:ph idx="1"/>
          </p:nvPr>
        </p:nvPicPr>
        <p:blipFill>
          <a:blip r:embed="rId2" cstate="print"/>
          <a:stretch>
            <a:fillRect/>
          </a:stretch>
        </p:blipFill>
        <p:spPr>
          <a:xfrm>
            <a:off x="656057" y="1357298"/>
            <a:ext cx="7849319" cy="500066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224</a:t>
            </a:fld>
            <a:endParaRPr lang="nl-NL"/>
          </a:p>
        </p:txBody>
      </p:sp>
    </p:spTree>
  </p:cSld>
  <p:clrMapOvr>
    <a:masterClrMapping/>
  </p:clrMapOvr>
  <p:transition spd="slow" advClick="0" advTm="10000">
    <p:zoom/>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O102. Alle woningen staat er nog. Enkele winkels zijn echter verdwenen.</a:t>
            </a:r>
            <a:br>
              <a:rPr lang="nl-NL" sz="2000" dirty="0"/>
            </a:br>
            <a:endParaRPr lang="nl-NL" sz="2000" dirty="0"/>
          </a:p>
        </p:txBody>
      </p:sp>
      <p:pic>
        <p:nvPicPr>
          <p:cNvPr id="6" name="Tijdelijke aanduiding voor inhoud 5" descr="O102.JPG"/>
          <p:cNvPicPr>
            <a:picLocks noGrp="1" noChangeAspect="1"/>
          </p:cNvPicPr>
          <p:nvPr>
            <p:ph idx="1"/>
          </p:nvPr>
        </p:nvPicPr>
        <p:blipFill>
          <a:blip r:embed="rId2" cstate="print"/>
          <a:stretch>
            <a:fillRect/>
          </a:stretch>
        </p:blipFill>
        <p:spPr>
          <a:xfrm>
            <a:off x="785786" y="1357298"/>
            <a:ext cx="7624518" cy="4977759"/>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225</a:t>
            </a:fld>
            <a:endParaRPr lang="nl-NL"/>
          </a:p>
        </p:txBody>
      </p:sp>
    </p:spTree>
  </p:cSld>
  <p:clrMapOvr>
    <a:masterClrMapping/>
  </p:clrMapOvr>
  <p:transition spd="slow" advClick="0" advTm="10000">
    <p:zoom/>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O111. De Vijverweide in 1977. </a:t>
            </a:r>
            <a:br>
              <a:rPr lang="nl-NL" sz="2000" dirty="0"/>
            </a:br>
            <a:endParaRPr lang="nl-NL" sz="2000" dirty="0"/>
          </a:p>
        </p:txBody>
      </p:sp>
      <p:pic>
        <p:nvPicPr>
          <p:cNvPr id="6" name="Tijdelijke aanduiding voor inhoud 5" descr="O111.jpg"/>
          <p:cNvPicPr>
            <a:picLocks noGrp="1" noChangeAspect="1"/>
          </p:cNvPicPr>
          <p:nvPr>
            <p:ph idx="1"/>
          </p:nvPr>
        </p:nvPicPr>
        <p:blipFill>
          <a:blip r:embed="rId2" cstate="print"/>
          <a:stretch>
            <a:fillRect/>
          </a:stretch>
        </p:blipFill>
        <p:spPr>
          <a:xfrm>
            <a:off x="714349" y="1357298"/>
            <a:ext cx="7730822" cy="5001725"/>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226</a:t>
            </a:fld>
            <a:endParaRPr lang="nl-NL"/>
          </a:p>
        </p:txBody>
      </p:sp>
    </p:spTree>
  </p:cSld>
  <p:clrMapOvr>
    <a:masterClrMapping/>
  </p:clrMapOvr>
  <p:transition spd="slow" advClick="0" advTm="10000">
    <p:zoom/>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O112. Hier is weinig veranderd. Het geheel is echter wel groener geworden.</a:t>
            </a:r>
            <a:br>
              <a:rPr lang="nl-NL" sz="2000" dirty="0"/>
            </a:br>
            <a:endParaRPr lang="nl-NL" sz="2000" dirty="0"/>
          </a:p>
        </p:txBody>
      </p:sp>
      <p:pic>
        <p:nvPicPr>
          <p:cNvPr id="6" name="Tijdelijke aanduiding voor inhoud 5" descr="O112.JPG"/>
          <p:cNvPicPr>
            <a:picLocks noGrp="1" noChangeAspect="1"/>
          </p:cNvPicPr>
          <p:nvPr>
            <p:ph idx="1"/>
          </p:nvPr>
        </p:nvPicPr>
        <p:blipFill>
          <a:blip r:embed="rId2" cstate="print"/>
          <a:stretch>
            <a:fillRect/>
          </a:stretch>
        </p:blipFill>
        <p:spPr>
          <a:xfrm>
            <a:off x="857224" y="1357298"/>
            <a:ext cx="7444008" cy="4983179"/>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227</a:t>
            </a:fld>
            <a:endParaRPr lang="nl-NL"/>
          </a:p>
        </p:txBody>
      </p:sp>
    </p:spTree>
  </p:cSld>
  <p:clrMapOvr>
    <a:masterClrMapping/>
  </p:clrMapOvr>
  <p:transition spd="slow" advClick="0" advTm="10000">
    <p:zoom/>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O121. Een luchtfoto van het dorp in de jaren tachtig.</a:t>
            </a:r>
            <a:br>
              <a:rPr lang="nl-NL" sz="2000" dirty="0"/>
            </a:br>
            <a:endParaRPr lang="nl-NL" sz="2000" dirty="0"/>
          </a:p>
        </p:txBody>
      </p:sp>
      <p:pic>
        <p:nvPicPr>
          <p:cNvPr id="6" name="Tijdelijke aanduiding voor inhoud 5" descr="O121.jpg"/>
          <p:cNvPicPr>
            <a:picLocks noGrp="1" noChangeAspect="1"/>
          </p:cNvPicPr>
          <p:nvPr>
            <p:ph idx="1"/>
          </p:nvPr>
        </p:nvPicPr>
        <p:blipFill>
          <a:blip r:embed="rId2" cstate="print"/>
          <a:stretch>
            <a:fillRect/>
          </a:stretch>
        </p:blipFill>
        <p:spPr>
          <a:xfrm>
            <a:off x="857224" y="1357298"/>
            <a:ext cx="7395259" cy="5035115"/>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228</a:t>
            </a:fld>
            <a:endParaRPr lang="nl-NL"/>
          </a:p>
        </p:txBody>
      </p:sp>
    </p:spTree>
  </p:cSld>
  <p:clrMapOvr>
    <a:masterClrMapping/>
  </p:clrMapOvr>
  <p:transition spd="slow" advClick="0" advTm="10000">
    <p:zoom/>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O141. Zicht op de </a:t>
            </a:r>
            <a:r>
              <a:rPr lang="nl-NL" sz="2000" dirty="0" err="1"/>
              <a:t>Ticheldobben</a:t>
            </a:r>
            <a:r>
              <a:rPr lang="nl-NL" sz="2000" dirty="0"/>
              <a:t> vanaf de </a:t>
            </a:r>
            <a:r>
              <a:rPr lang="nl-NL" sz="2000" dirty="0" err="1"/>
              <a:t>wierde</a:t>
            </a:r>
            <a:r>
              <a:rPr lang="nl-NL" sz="2000" dirty="0"/>
              <a:t>. De foto is van 1985.  De bibliotheek staat er nog. </a:t>
            </a:r>
            <a:br>
              <a:rPr lang="nl-NL" sz="2000" dirty="0"/>
            </a:br>
            <a:endParaRPr lang="nl-NL" sz="2000" dirty="0"/>
          </a:p>
        </p:txBody>
      </p:sp>
      <p:pic>
        <p:nvPicPr>
          <p:cNvPr id="6" name="Tijdelijke aanduiding voor inhoud 5" descr="O141.jpg"/>
          <p:cNvPicPr>
            <a:picLocks noGrp="1" noChangeAspect="1"/>
          </p:cNvPicPr>
          <p:nvPr>
            <p:ph idx="1"/>
          </p:nvPr>
        </p:nvPicPr>
        <p:blipFill>
          <a:blip r:embed="rId2" cstate="print"/>
          <a:stretch>
            <a:fillRect/>
          </a:stretch>
        </p:blipFill>
        <p:spPr>
          <a:xfrm>
            <a:off x="1214414" y="1357298"/>
            <a:ext cx="6786610" cy="5045806"/>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229</a:t>
            </a:fld>
            <a:endParaRPr lang="nl-NL"/>
          </a:p>
        </p:txBody>
      </p:sp>
    </p:spTree>
  </p:cSld>
  <p:clrMapOvr>
    <a:masterClrMapping/>
  </p:clrMapOvr>
  <p:transition spd="slow" advClick="0" advTm="10000">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K82. Dezelfde situatie maar nu met vervangende woningbouw.</a:t>
            </a:r>
            <a:br>
              <a:rPr lang="nl-NL" sz="2000" dirty="0" smtClean="0"/>
            </a:br>
            <a:r>
              <a:rPr lang="nl-NL" sz="2000" dirty="0" smtClean="0"/>
              <a:t> </a:t>
            </a:r>
            <a:br>
              <a:rPr lang="nl-NL" sz="2000" dirty="0" smtClean="0"/>
            </a:br>
            <a:endParaRPr lang="nl-NL" sz="2000" dirty="0"/>
          </a:p>
        </p:txBody>
      </p:sp>
      <p:pic>
        <p:nvPicPr>
          <p:cNvPr id="6" name="Tijdelijke aanduiding voor inhoud 5" descr="K82.JPG"/>
          <p:cNvPicPr>
            <a:picLocks noGrp="1" noChangeAspect="1"/>
          </p:cNvPicPr>
          <p:nvPr>
            <p:ph idx="1"/>
          </p:nvPr>
        </p:nvPicPr>
        <p:blipFill>
          <a:blip r:embed="rId2" cstate="print"/>
          <a:stretch>
            <a:fillRect/>
          </a:stretch>
        </p:blipFill>
        <p:spPr>
          <a:xfrm>
            <a:off x="928662" y="1285860"/>
            <a:ext cx="7523025" cy="5036075"/>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23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O142. Nu een duidelijk andere situatie. De bibliotheek is weg en vervangen door </a:t>
            </a:r>
            <a:r>
              <a:rPr lang="nl-NL" sz="2000" dirty="0" smtClean="0"/>
              <a:t>nieuwbouw.</a:t>
            </a:r>
            <a:r>
              <a:rPr lang="nl-NL" sz="2000" dirty="0"/>
              <a:t/>
            </a:r>
            <a:br>
              <a:rPr lang="nl-NL" sz="2000" dirty="0"/>
            </a:br>
            <a:endParaRPr lang="nl-NL" sz="2000" dirty="0"/>
          </a:p>
        </p:txBody>
      </p:sp>
      <p:pic>
        <p:nvPicPr>
          <p:cNvPr id="6" name="Tijdelijke aanduiding voor inhoud 5" descr="O142.JPG"/>
          <p:cNvPicPr>
            <a:picLocks noGrp="1" noChangeAspect="1"/>
          </p:cNvPicPr>
          <p:nvPr>
            <p:ph idx="1"/>
          </p:nvPr>
        </p:nvPicPr>
        <p:blipFill>
          <a:blip r:embed="rId2" cstate="print"/>
          <a:stretch>
            <a:fillRect/>
          </a:stretch>
        </p:blipFill>
        <p:spPr>
          <a:xfrm>
            <a:off x="785786" y="1285860"/>
            <a:ext cx="7576838" cy="507209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230</a:t>
            </a:fld>
            <a:endParaRPr lang="nl-NL"/>
          </a:p>
        </p:txBody>
      </p:sp>
    </p:spTree>
  </p:cSld>
  <p:clrMapOvr>
    <a:masterClrMapping/>
  </p:clrMapOvr>
  <p:transition spd="slow" advClick="0" advTm="10000">
    <p:zoom/>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O151. Het winkelcentrum van Ten Boer in 1980. Het is afgebroken in verband met het realiseren van het nieuwe dorpscentrum.</a:t>
            </a:r>
            <a:br>
              <a:rPr lang="nl-NL" sz="2000" dirty="0"/>
            </a:br>
            <a:endParaRPr lang="nl-NL" sz="2000" dirty="0"/>
          </a:p>
        </p:txBody>
      </p:sp>
      <p:pic>
        <p:nvPicPr>
          <p:cNvPr id="6" name="Tijdelijke aanduiding voor inhoud 5" descr="O151.jpg"/>
          <p:cNvPicPr>
            <a:picLocks noGrp="1" noChangeAspect="1"/>
          </p:cNvPicPr>
          <p:nvPr>
            <p:ph idx="1"/>
          </p:nvPr>
        </p:nvPicPr>
        <p:blipFill>
          <a:blip r:embed="rId2" cstate="print"/>
          <a:stretch>
            <a:fillRect/>
          </a:stretch>
        </p:blipFill>
        <p:spPr>
          <a:xfrm>
            <a:off x="1142976" y="1357298"/>
            <a:ext cx="6838508" cy="4987340"/>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231</a:t>
            </a:fld>
            <a:endParaRPr lang="nl-NL"/>
          </a:p>
        </p:txBody>
      </p:sp>
    </p:spTree>
  </p:cSld>
  <p:clrMapOvr>
    <a:masterClrMapping/>
  </p:clrMapOvr>
  <p:transition spd="slow" advClick="0" advTm="10000">
    <p:zoom/>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O152. Op de locatie van de winkels staan nu deze huizen.</a:t>
            </a:r>
            <a:br>
              <a:rPr lang="nl-NL" sz="2000" dirty="0"/>
            </a:br>
            <a:endParaRPr lang="nl-NL" sz="2000" dirty="0"/>
          </a:p>
        </p:txBody>
      </p:sp>
      <p:pic>
        <p:nvPicPr>
          <p:cNvPr id="6" name="Tijdelijke aanduiding voor inhoud 5" descr="O152.JPG"/>
          <p:cNvPicPr>
            <a:picLocks noGrp="1" noChangeAspect="1"/>
          </p:cNvPicPr>
          <p:nvPr>
            <p:ph idx="1"/>
          </p:nvPr>
        </p:nvPicPr>
        <p:blipFill>
          <a:blip r:embed="rId2" cstate="print"/>
          <a:stretch>
            <a:fillRect/>
          </a:stretch>
        </p:blipFill>
        <p:spPr>
          <a:xfrm>
            <a:off x="785786" y="1214422"/>
            <a:ext cx="7586268" cy="507209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O161. Een luchtfoto van Ten Boer uit 1955.</a:t>
            </a:r>
            <a:br>
              <a:rPr lang="nl-NL" sz="2000" dirty="0"/>
            </a:br>
            <a:endParaRPr lang="nl-NL" sz="2000" dirty="0"/>
          </a:p>
        </p:txBody>
      </p:sp>
      <p:pic>
        <p:nvPicPr>
          <p:cNvPr id="6" name="Tijdelijke aanduiding voor inhoud 5" descr="O161.jpg"/>
          <p:cNvPicPr>
            <a:picLocks noGrp="1" noChangeAspect="1"/>
          </p:cNvPicPr>
          <p:nvPr>
            <p:ph idx="1"/>
          </p:nvPr>
        </p:nvPicPr>
        <p:blipFill>
          <a:blip r:embed="rId2" cstate="print"/>
          <a:stretch>
            <a:fillRect/>
          </a:stretch>
        </p:blipFill>
        <p:spPr>
          <a:xfrm>
            <a:off x="1500166" y="1284098"/>
            <a:ext cx="6143668" cy="5121559"/>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smtClean="0"/>
              <a:t>O162 .Een luchtfoto van Ten Boer.</a:t>
            </a:r>
            <a:endParaRPr lang="nl-NL" sz="2000" dirty="0"/>
          </a:p>
        </p:txBody>
      </p:sp>
      <p:pic>
        <p:nvPicPr>
          <p:cNvPr id="6" name="Tijdelijke aanduiding voor inhoud 5" descr="O162.jpg"/>
          <p:cNvPicPr>
            <a:picLocks noGrp="1" noChangeAspect="1"/>
          </p:cNvPicPr>
          <p:nvPr>
            <p:ph idx="1"/>
          </p:nvPr>
        </p:nvPicPr>
        <p:blipFill>
          <a:blip r:embed="rId2" cstate="print"/>
          <a:stretch>
            <a:fillRect/>
          </a:stretch>
        </p:blipFill>
        <p:spPr>
          <a:xfrm>
            <a:off x="1398528" y="1205852"/>
            <a:ext cx="6459619" cy="5223544"/>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234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O171. Een luchtfoto van Ten Boer uit 1971.</a:t>
            </a:r>
            <a:br>
              <a:rPr lang="nl-NL" sz="2000" dirty="0"/>
            </a:br>
            <a:endParaRPr lang="nl-NL" sz="2000" dirty="0"/>
          </a:p>
        </p:txBody>
      </p:sp>
      <p:pic>
        <p:nvPicPr>
          <p:cNvPr id="6" name="Tijdelijke aanduiding voor inhoud 5" descr="O171.jpg"/>
          <p:cNvPicPr>
            <a:picLocks noGrp="1" noChangeAspect="1"/>
          </p:cNvPicPr>
          <p:nvPr>
            <p:ph idx="1"/>
          </p:nvPr>
        </p:nvPicPr>
        <p:blipFill>
          <a:blip r:embed="rId2" cstate="print"/>
          <a:stretch>
            <a:fillRect/>
          </a:stretch>
        </p:blipFill>
        <p:spPr>
          <a:xfrm>
            <a:off x="1285852" y="1357298"/>
            <a:ext cx="6641253" cy="4960262"/>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O181. Een luchtfoto van Ten Boer uit 2005.</a:t>
            </a:r>
            <a:br>
              <a:rPr lang="nl-NL" sz="2000" dirty="0"/>
            </a:br>
            <a:endParaRPr lang="nl-NL" sz="2000" dirty="0"/>
          </a:p>
        </p:txBody>
      </p:sp>
      <p:pic>
        <p:nvPicPr>
          <p:cNvPr id="6" name="Tijdelijke aanduiding voor inhoud 5" descr="O181.jpg"/>
          <p:cNvPicPr>
            <a:picLocks noGrp="1" noChangeAspect="1"/>
          </p:cNvPicPr>
          <p:nvPr>
            <p:ph idx="1"/>
          </p:nvPr>
        </p:nvPicPr>
        <p:blipFill>
          <a:blip r:embed="rId2" cstate="print"/>
          <a:stretch>
            <a:fillRect/>
          </a:stretch>
        </p:blipFill>
        <p:spPr>
          <a:xfrm>
            <a:off x="857224" y="1285860"/>
            <a:ext cx="7403439" cy="5072098"/>
          </a:xfrm>
        </p:spPr>
      </p:pic>
      <p:sp>
        <p:nvSpPr>
          <p:cNvPr id="4" name="Tijdelijke aanduiding voor datum 3"/>
          <p:cNvSpPr>
            <a:spLocks noGrp="1"/>
          </p:cNvSpPr>
          <p:nvPr>
            <p:ph type="dt" sz="half" idx="10"/>
          </p:nvPr>
        </p:nvSpPr>
        <p:spPr/>
        <p:txBody>
          <a:bodyPr/>
          <a:lstStyle/>
          <a:p>
            <a:fld id="{ACB29D5A-F2E3-40EC-9ABC-EB5565D5F89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9381D32-6330-430F-94A7-AAF10FD792E6}" type="slidenum">
              <a:rPr lang="nl-NL" smtClean="0"/>
              <a:pPr/>
              <a:t>236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a:bodyPr>
          <a:lstStyle/>
          <a:p>
            <a:r>
              <a:rPr lang="nl-NL" sz="2000" dirty="0" smtClean="0"/>
              <a:t>Stadsweg.</a:t>
            </a:r>
            <a:endParaRPr lang="nl-NL" sz="2000" dirty="0"/>
          </a:p>
        </p:txBody>
      </p:sp>
      <p:pic>
        <p:nvPicPr>
          <p:cNvPr id="9" name="Tijdelijke aanduiding voor inhoud 8" descr="ST0.jpg"/>
          <p:cNvPicPr>
            <a:picLocks noGrp="1" noChangeAspect="1"/>
          </p:cNvPicPr>
          <p:nvPr>
            <p:ph idx="1"/>
          </p:nvPr>
        </p:nvPicPr>
        <p:blipFill>
          <a:blip r:embed="rId2" cstate="print"/>
          <a:stretch>
            <a:fillRect/>
          </a:stretch>
        </p:blipFill>
        <p:spPr>
          <a:xfrm>
            <a:off x="500034" y="1500174"/>
            <a:ext cx="8169866" cy="4858626"/>
          </a:xfrm>
        </p:spPr>
      </p:pic>
      <p:sp>
        <p:nvSpPr>
          <p:cNvPr id="4" name="Tijdelijke aanduiding voor datum 3"/>
          <p:cNvSpPr>
            <a:spLocks noGrp="1"/>
          </p:cNvSpPr>
          <p:nvPr>
            <p:ph type="dt" sz="half" idx="10"/>
          </p:nvPr>
        </p:nvSpPr>
        <p:spPr/>
        <p:txBody>
          <a:bodyPr/>
          <a:lstStyle/>
          <a:p>
            <a:fld id="{9FCB876B-F371-47BF-B5AB-B0FC45079FF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24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nl-NL" sz="2000" dirty="0"/>
              <a:t>St11. Gezicht op de Stadsweg en de boerderij van Blokker , voorheen </a:t>
            </a:r>
            <a:r>
              <a:rPr lang="nl-NL" sz="2000" dirty="0" err="1"/>
              <a:t>Beerepoot</a:t>
            </a:r>
            <a:r>
              <a:rPr lang="nl-NL" sz="2000" dirty="0"/>
              <a:t>. De foto is genomen vanaf de huidige </a:t>
            </a:r>
            <a:r>
              <a:rPr lang="nl-NL" sz="2000" dirty="0" err="1"/>
              <a:t>Ticheldobben</a:t>
            </a:r>
            <a:r>
              <a:rPr lang="nl-NL" sz="2000" dirty="0"/>
              <a:t>. De woningbouw aan het </a:t>
            </a:r>
            <a:r>
              <a:rPr lang="nl-NL" sz="2000" dirty="0" err="1"/>
              <a:t>Herepad</a:t>
            </a:r>
            <a:r>
              <a:rPr lang="nl-NL" sz="2000" dirty="0"/>
              <a:t> is net begonnen. Rechts een gedeelte van de </a:t>
            </a:r>
            <a:r>
              <a:rPr lang="nl-NL" sz="2000" dirty="0" err="1"/>
              <a:t>wierde</a:t>
            </a:r>
            <a:r>
              <a:rPr lang="nl-NL" sz="2000" dirty="0"/>
              <a:t>.</a:t>
            </a:r>
            <a:br>
              <a:rPr lang="nl-NL" sz="2000" dirty="0"/>
            </a:br>
            <a:endParaRPr lang="nl-NL" sz="2000" dirty="0"/>
          </a:p>
        </p:txBody>
      </p:sp>
      <p:pic>
        <p:nvPicPr>
          <p:cNvPr id="6" name="Tijdelijke aanduiding voor inhoud 5" descr="St11.jpg"/>
          <p:cNvPicPr>
            <a:picLocks noGrp="1" noChangeAspect="1"/>
          </p:cNvPicPr>
          <p:nvPr>
            <p:ph idx="1"/>
          </p:nvPr>
        </p:nvPicPr>
        <p:blipFill>
          <a:blip r:embed="rId2" cstate="print"/>
          <a:stretch>
            <a:fillRect/>
          </a:stretch>
        </p:blipFill>
        <p:spPr>
          <a:xfrm>
            <a:off x="785786" y="1214422"/>
            <a:ext cx="7643866" cy="5155164"/>
          </a:xfrm>
        </p:spPr>
      </p:pic>
      <p:sp>
        <p:nvSpPr>
          <p:cNvPr id="7" name="Tijdelijke aanduiding voor datum 6"/>
          <p:cNvSpPr>
            <a:spLocks noGrp="1"/>
          </p:cNvSpPr>
          <p:nvPr>
            <p:ph type="dt" sz="half" idx="10"/>
          </p:nvPr>
        </p:nvSpPr>
        <p:spPr/>
        <p:txBody>
          <a:bodyPr/>
          <a:lstStyle/>
          <a:p>
            <a:fld id="{4175D929-F4E4-41BA-B9E9-8C595D068FF4}" type="datetime1">
              <a:rPr lang="nl-NL" smtClean="0"/>
              <a:pPr/>
              <a:t>2-10-2018</a:t>
            </a:fld>
            <a:endParaRPr lang="nl-NL"/>
          </a:p>
        </p:txBody>
      </p:sp>
      <p:sp>
        <p:nvSpPr>
          <p:cNvPr id="8" name="Tijdelijke aanduiding voor dianummer 7"/>
          <p:cNvSpPr>
            <a:spLocks noGrp="1"/>
          </p:cNvSpPr>
          <p:nvPr>
            <p:ph type="sldNum" sz="quarter" idx="12"/>
          </p:nvPr>
        </p:nvSpPr>
        <p:spPr/>
        <p:txBody>
          <a:bodyPr/>
          <a:lstStyle/>
          <a:p>
            <a:fld id="{16C2F55B-ED39-4B9D-BCB5-3E3530773177}" type="slidenum">
              <a:rPr lang="nl-NL" smtClean="0"/>
              <a:pPr/>
              <a:t>25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St12. In de huidige situatie zien we er weinig van terug.</a:t>
            </a:r>
            <a:br>
              <a:rPr lang="nl-NL" sz="2000" dirty="0"/>
            </a:br>
            <a:endParaRPr lang="nl-NL" sz="2000" dirty="0"/>
          </a:p>
        </p:txBody>
      </p:sp>
      <p:pic>
        <p:nvPicPr>
          <p:cNvPr id="6" name="Tijdelijke aanduiding voor inhoud 5" descr="ST12.JPG"/>
          <p:cNvPicPr>
            <a:picLocks noGrp="1" noChangeAspect="1"/>
          </p:cNvPicPr>
          <p:nvPr>
            <p:ph idx="1"/>
          </p:nvPr>
        </p:nvPicPr>
        <p:blipFill>
          <a:blip r:embed="rId2" cstate="print"/>
          <a:stretch>
            <a:fillRect/>
          </a:stretch>
        </p:blipFill>
        <p:spPr>
          <a:xfrm>
            <a:off x="1000100" y="1357298"/>
            <a:ext cx="7363406" cy="4929222"/>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26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1800" dirty="0"/>
              <a:t>St21. Dit huis heeft aan de noordzijde van de Stadsweg gestaan, ongeveer waar nu de </a:t>
            </a:r>
            <a:r>
              <a:rPr lang="nl-NL" sz="1800" dirty="0" err="1"/>
              <a:t>fam</a:t>
            </a:r>
            <a:r>
              <a:rPr lang="nl-NL" sz="1800" dirty="0"/>
              <a:t>. Mossel woont en werd het </a:t>
            </a:r>
            <a:r>
              <a:rPr lang="nl-NL" sz="1800" dirty="0" err="1"/>
              <a:t>Börgje</a:t>
            </a:r>
            <a:r>
              <a:rPr lang="nl-NL" sz="1800" dirty="0"/>
              <a:t> genoemd. De foto is van rond 1900 en werd toen bewoond door burgemeester </a:t>
            </a:r>
            <a:r>
              <a:rPr lang="nl-NL" sz="1800" dirty="0" err="1"/>
              <a:t>Alberda</a:t>
            </a:r>
            <a:r>
              <a:rPr lang="nl-NL" sz="1800" dirty="0"/>
              <a:t>. Veldwachter </a:t>
            </a:r>
            <a:r>
              <a:rPr lang="nl-NL" sz="1800" dirty="0" err="1"/>
              <a:t>Hommes</a:t>
            </a:r>
            <a:r>
              <a:rPr lang="nl-NL" sz="1800" dirty="0"/>
              <a:t> staat klaar om zijn ronde te doen. De tuinman is </a:t>
            </a:r>
            <a:r>
              <a:rPr lang="nl-NL" sz="1800" dirty="0" err="1"/>
              <a:t>Derk</a:t>
            </a:r>
            <a:r>
              <a:rPr lang="nl-NL" sz="1800" dirty="0"/>
              <a:t> Schildhuis. Het koetshuis is verbouwd tot boerderij en het laatst bewoond door de familie </a:t>
            </a:r>
            <a:r>
              <a:rPr lang="nl-NL" sz="1800" dirty="0" err="1"/>
              <a:t>Jongsma</a:t>
            </a:r>
            <a:r>
              <a:rPr lang="nl-NL" sz="1800" dirty="0"/>
              <a:t>. Vooraan ziet u nog de oude kloostergracht, met bruggetje.</a:t>
            </a:r>
            <a:r>
              <a:rPr lang="nl-NL" sz="2000" dirty="0"/>
              <a:t/>
            </a:r>
            <a:br>
              <a:rPr lang="nl-NL" sz="2000" dirty="0"/>
            </a:br>
            <a:endParaRPr lang="nl-NL" sz="2000" dirty="0"/>
          </a:p>
        </p:txBody>
      </p:sp>
      <p:pic>
        <p:nvPicPr>
          <p:cNvPr id="6" name="Tijdelijke aanduiding voor inhoud 5" descr="ST21.jpg"/>
          <p:cNvPicPr>
            <a:picLocks noGrp="1" noChangeAspect="1"/>
          </p:cNvPicPr>
          <p:nvPr>
            <p:ph idx="1"/>
          </p:nvPr>
        </p:nvPicPr>
        <p:blipFill>
          <a:blip r:embed="rId2" cstate="print"/>
          <a:stretch>
            <a:fillRect/>
          </a:stretch>
        </p:blipFill>
        <p:spPr>
          <a:xfrm>
            <a:off x="785786" y="1500174"/>
            <a:ext cx="7600659" cy="4810982"/>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27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St22. In de huidige situatie is er niets van terug te vinden.</a:t>
            </a:r>
            <a:br>
              <a:rPr lang="nl-NL" sz="2000" dirty="0"/>
            </a:br>
            <a:endParaRPr lang="nl-NL" sz="2000" dirty="0"/>
          </a:p>
        </p:txBody>
      </p:sp>
      <p:pic>
        <p:nvPicPr>
          <p:cNvPr id="6" name="Tijdelijke aanduiding voor inhoud 5" descr="ST22.JPG"/>
          <p:cNvPicPr>
            <a:picLocks noGrp="1" noChangeAspect="1"/>
          </p:cNvPicPr>
          <p:nvPr>
            <p:ph idx="1"/>
          </p:nvPr>
        </p:nvPicPr>
        <p:blipFill>
          <a:blip r:embed="rId2" cstate="print"/>
          <a:stretch>
            <a:fillRect/>
          </a:stretch>
        </p:blipFill>
        <p:spPr>
          <a:xfrm>
            <a:off x="1000100" y="1357298"/>
            <a:ext cx="7381031" cy="4941021"/>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28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St31. De Stadsweg, gezien vanaf het oude gemeentehuis. Links aan de Stadsweg staan nog maar een paar huizen. Aan de </a:t>
            </a:r>
            <a:r>
              <a:rPr lang="nl-NL" sz="2000" dirty="0" err="1"/>
              <a:t>Wigboldstraat</a:t>
            </a:r>
            <a:r>
              <a:rPr lang="nl-NL" sz="2000" dirty="0"/>
              <a:t> is ook nog weinig bebouwing. De gereformeerde kerk met de oude pastorie staat er wel.</a:t>
            </a:r>
            <a:br>
              <a:rPr lang="nl-NL" sz="2000" dirty="0"/>
            </a:br>
            <a:endParaRPr lang="nl-NL" sz="2000" dirty="0"/>
          </a:p>
        </p:txBody>
      </p:sp>
      <p:pic>
        <p:nvPicPr>
          <p:cNvPr id="6" name="Tijdelijke aanduiding voor inhoud 5" descr="ST31.jpg"/>
          <p:cNvPicPr>
            <a:picLocks noGrp="1" noChangeAspect="1"/>
          </p:cNvPicPr>
          <p:nvPr>
            <p:ph idx="1"/>
          </p:nvPr>
        </p:nvPicPr>
        <p:blipFill>
          <a:blip r:embed="rId2" cstate="print"/>
          <a:stretch>
            <a:fillRect/>
          </a:stretch>
        </p:blipFill>
        <p:spPr>
          <a:xfrm>
            <a:off x="1000100" y="1643050"/>
            <a:ext cx="7500990" cy="4691553"/>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29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200" dirty="0"/>
              <a:t>K12.  Dezelfde boerderij in een later stadium, waarschijnlijk in de jaren dertig. Nog wel met ’t </a:t>
            </a:r>
            <a:r>
              <a:rPr lang="nl-NL" sz="2200" dirty="0" err="1"/>
              <a:t>Ol</a:t>
            </a:r>
            <a:r>
              <a:rPr lang="nl-NL" sz="2200" dirty="0"/>
              <a:t> </a:t>
            </a:r>
            <a:r>
              <a:rPr lang="nl-NL" sz="2200" dirty="0" err="1"/>
              <a:t>Dòb</a:t>
            </a:r>
            <a:r>
              <a:rPr lang="nl-NL" sz="2200" dirty="0"/>
              <a:t> maar zonder bomen. </a:t>
            </a:r>
            <a:r>
              <a:rPr lang="nl-NL" sz="2800" dirty="0">
                <a:latin typeface="Monotype Corsiva" pitchFamily="66" charset="0"/>
              </a:rPr>
              <a:t/>
            </a:r>
            <a:br>
              <a:rPr lang="nl-NL" sz="2800" dirty="0">
                <a:latin typeface="Monotype Corsiva" pitchFamily="66" charset="0"/>
              </a:rPr>
            </a:br>
            <a:endParaRPr lang="nl-NL" sz="2800" dirty="0">
              <a:latin typeface="Monotype Corsiva" pitchFamily="66" charset="0"/>
            </a:endParaRPr>
          </a:p>
        </p:txBody>
      </p:sp>
      <p:pic>
        <p:nvPicPr>
          <p:cNvPr id="6" name="Tijdelijke aanduiding voor inhoud 5" descr="K12.jpg"/>
          <p:cNvPicPr>
            <a:picLocks noGrp="1" noChangeAspect="1"/>
          </p:cNvPicPr>
          <p:nvPr>
            <p:ph idx="1"/>
          </p:nvPr>
        </p:nvPicPr>
        <p:blipFill>
          <a:blip r:embed="rId2" cstate="print"/>
          <a:stretch>
            <a:fillRect/>
          </a:stretch>
        </p:blipFill>
        <p:spPr>
          <a:xfrm>
            <a:off x="714348" y="1428736"/>
            <a:ext cx="7779544" cy="4893469"/>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St32. De huidige situatie geeft een heel ander aanzien.</a:t>
            </a:r>
            <a:br>
              <a:rPr lang="nl-NL" sz="2000" dirty="0"/>
            </a:br>
            <a:endParaRPr lang="nl-NL" sz="2000" dirty="0"/>
          </a:p>
        </p:txBody>
      </p:sp>
      <p:pic>
        <p:nvPicPr>
          <p:cNvPr id="6" name="Tijdelijke aanduiding voor inhoud 5" descr="St32.JPG"/>
          <p:cNvPicPr>
            <a:picLocks noGrp="1" noChangeAspect="1"/>
          </p:cNvPicPr>
          <p:nvPr>
            <p:ph idx="1"/>
          </p:nvPr>
        </p:nvPicPr>
        <p:blipFill>
          <a:blip r:embed="rId2" cstate="print"/>
          <a:stretch>
            <a:fillRect/>
          </a:stretch>
        </p:blipFill>
        <p:spPr>
          <a:xfrm>
            <a:off x="857224" y="1285860"/>
            <a:ext cx="7523025" cy="5036075"/>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St41. Het gemeentehuis van Ten Boer in 1911. Het werd gebouwd voor f 10900.-. De grond werd gratis beschikbaar gesteld door de overbuurman, de kastelein van het Oude Raadhuis. </a:t>
            </a:r>
            <a:br>
              <a:rPr lang="nl-NL" sz="2000" dirty="0"/>
            </a:br>
            <a:endParaRPr lang="nl-NL" sz="2000" dirty="0"/>
          </a:p>
        </p:txBody>
      </p:sp>
      <p:pic>
        <p:nvPicPr>
          <p:cNvPr id="6" name="Tijdelijke aanduiding voor inhoud 5" descr="ST41.jpg"/>
          <p:cNvPicPr>
            <a:picLocks noGrp="1" noChangeAspect="1"/>
          </p:cNvPicPr>
          <p:nvPr>
            <p:ph idx="1"/>
          </p:nvPr>
        </p:nvPicPr>
        <p:blipFill>
          <a:blip r:embed="rId2" cstate="print"/>
          <a:stretch>
            <a:fillRect/>
          </a:stretch>
        </p:blipFill>
        <p:spPr>
          <a:xfrm>
            <a:off x="928662" y="1357298"/>
            <a:ext cx="7568916" cy="5000660"/>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St42. Het oude gemeentehuis wordt sinds 1977 particulier bewoond. De huidige bewoner is de familie van Rossem.</a:t>
            </a:r>
            <a:br>
              <a:rPr lang="nl-NL" sz="2000" dirty="0"/>
            </a:br>
            <a:endParaRPr lang="nl-NL" sz="2000" dirty="0"/>
          </a:p>
        </p:txBody>
      </p:sp>
      <p:pic>
        <p:nvPicPr>
          <p:cNvPr id="6" name="Tijdelijke aanduiding voor inhoud 5" descr="ST42.JPG"/>
          <p:cNvPicPr>
            <a:picLocks noGrp="1" noChangeAspect="1"/>
          </p:cNvPicPr>
          <p:nvPr>
            <p:ph idx="1"/>
          </p:nvPr>
        </p:nvPicPr>
        <p:blipFill>
          <a:blip r:embed="rId2" cstate="print"/>
          <a:stretch>
            <a:fillRect/>
          </a:stretch>
        </p:blipFill>
        <p:spPr>
          <a:xfrm>
            <a:off x="1000100" y="1357298"/>
            <a:ext cx="7309593" cy="4893199"/>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St51. Dit pand, op de hoek Stadsweg – Hendrik </a:t>
            </a:r>
            <a:r>
              <a:rPr lang="nl-NL" sz="2000" dirty="0" err="1"/>
              <a:t>Westerstraat</a:t>
            </a:r>
            <a:r>
              <a:rPr lang="nl-NL" sz="2000" dirty="0"/>
              <a:t>,  werd niet alleen als herberg en landbouwbedrijf gebruikt maar ook als gemeentehuis. Het gemeentehuis was gevestigd in de opkamer, de twee ramen rechts. Ook een doorrit was aanwezig.</a:t>
            </a:r>
            <a:br>
              <a:rPr lang="nl-NL" sz="2000" dirty="0"/>
            </a:br>
            <a:endParaRPr lang="nl-NL" sz="2000" dirty="0"/>
          </a:p>
        </p:txBody>
      </p:sp>
      <p:pic>
        <p:nvPicPr>
          <p:cNvPr id="6" name="Tijdelijke aanduiding voor inhoud 5" descr="ST51.jpg"/>
          <p:cNvPicPr>
            <a:picLocks noGrp="1" noChangeAspect="1"/>
          </p:cNvPicPr>
          <p:nvPr>
            <p:ph idx="1"/>
          </p:nvPr>
        </p:nvPicPr>
        <p:blipFill>
          <a:blip r:embed="rId2" cstate="print"/>
          <a:stretch>
            <a:fillRect/>
          </a:stretch>
        </p:blipFill>
        <p:spPr>
          <a:xfrm>
            <a:off x="1285852" y="1428736"/>
            <a:ext cx="6734492" cy="4908070"/>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St51a. Het Eeuwfeest van de bevrijding van het Franse Juk in 1913 werd ook in Ten Boer luisterrijk gevierd.</a:t>
            </a:r>
            <a:br>
              <a:rPr lang="nl-NL" sz="2000" dirty="0"/>
            </a:br>
            <a:endParaRPr lang="nl-NL" sz="2000" dirty="0"/>
          </a:p>
        </p:txBody>
      </p:sp>
      <p:pic>
        <p:nvPicPr>
          <p:cNvPr id="6" name="Tijdelijke aanduiding voor inhoud 5" descr="St51a.jpg"/>
          <p:cNvPicPr>
            <a:picLocks noGrp="1" noChangeAspect="1"/>
          </p:cNvPicPr>
          <p:nvPr>
            <p:ph idx="1"/>
          </p:nvPr>
        </p:nvPicPr>
        <p:blipFill>
          <a:blip r:embed="rId2" cstate="print"/>
          <a:stretch>
            <a:fillRect/>
          </a:stretch>
        </p:blipFill>
        <p:spPr>
          <a:xfrm>
            <a:off x="1142976" y="1428736"/>
            <a:ext cx="6998825" cy="4912943"/>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St52. Op dezelfde plek werd eind negentiende eeuw dit karakteristieke pand gebouwd, Hotel ’t Oude Raadhuis. Let op de mooie architectuur van het pand. Tot 1911 was hierin ook het gemeentehuis gevestigd. Vanaf 1949 was </a:t>
            </a:r>
            <a:r>
              <a:rPr lang="nl-NL" sz="2000" dirty="0" err="1"/>
              <a:t>Jannes</a:t>
            </a:r>
            <a:r>
              <a:rPr lang="nl-NL" sz="2000" dirty="0"/>
              <a:t> Groeneveld de eigenaar ( bijgenaamd </a:t>
            </a:r>
            <a:r>
              <a:rPr lang="nl-NL" sz="2000" dirty="0" err="1"/>
              <a:t>Janske</a:t>
            </a:r>
            <a:r>
              <a:rPr lang="nl-NL" sz="2000" dirty="0"/>
              <a:t> Drup). Vanaf 1979 zijn schoonzoon, J.D. Start.</a:t>
            </a:r>
            <a:br>
              <a:rPr lang="nl-NL" sz="2000" dirty="0"/>
            </a:br>
            <a:endParaRPr lang="nl-NL" sz="2000" dirty="0"/>
          </a:p>
        </p:txBody>
      </p:sp>
      <p:pic>
        <p:nvPicPr>
          <p:cNvPr id="6" name="Tijdelijke aanduiding voor inhoud 5" descr="ST52.jpg"/>
          <p:cNvPicPr>
            <a:picLocks noGrp="1" noChangeAspect="1"/>
          </p:cNvPicPr>
          <p:nvPr>
            <p:ph idx="1"/>
          </p:nvPr>
        </p:nvPicPr>
        <p:blipFill>
          <a:blip r:embed="rId2" cstate="print"/>
          <a:stretch>
            <a:fillRect/>
          </a:stretch>
        </p:blipFill>
        <p:spPr>
          <a:xfrm>
            <a:off x="714348" y="1357298"/>
            <a:ext cx="7775552" cy="4973232"/>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St53. Hetzelfde pand kort voor de afbraak in 1989</a:t>
            </a:r>
            <a:br>
              <a:rPr lang="nl-NL" sz="2000" dirty="0"/>
            </a:br>
            <a:endParaRPr lang="nl-NL" sz="2000" dirty="0"/>
          </a:p>
        </p:txBody>
      </p:sp>
      <p:pic>
        <p:nvPicPr>
          <p:cNvPr id="6" name="Tijdelijke aanduiding voor inhoud 5" descr="St53.jpg"/>
          <p:cNvPicPr>
            <a:picLocks noGrp="1" noChangeAspect="1"/>
          </p:cNvPicPr>
          <p:nvPr>
            <p:ph idx="1"/>
          </p:nvPr>
        </p:nvPicPr>
        <p:blipFill>
          <a:blip r:embed="rId2" cstate="print"/>
          <a:stretch>
            <a:fillRect/>
          </a:stretch>
        </p:blipFill>
        <p:spPr>
          <a:xfrm>
            <a:off x="1571605" y="1428736"/>
            <a:ext cx="6268722" cy="4996988"/>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St54. Op de huidige foto is niets meer van de rijke historie terug te vinden.</a:t>
            </a:r>
            <a:br>
              <a:rPr lang="nl-NL" sz="2000" dirty="0"/>
            </a:br>
            <a:endParaRPr lang="nl-NL" sz="2000" dirty="0"/>
          </a:p>
        </p:txBody>
      </p:sp>
      <p:pic>
        <p:nvPicPr>
          <p:cNvPr id="6" name="Tijdelijke aanduiding voor inhoud 5" descr="ST54.JPG"/>
          <p:cNvPicPr>
            <a:picLocks noGrp="1" noChangeAspect="1"/>
          </p:cNvPicPr>
          <p:nvPr>
            <p:ph idx="1"/>
          </p:nvPr>
        </p:nvPicPr>
        <p:blipFill>
          <a:blip r:embed="rId2" cstate="print"/>
          <a:stretch>
            <a:fillRect/>
          </a:stretch>
        </p:blipFill>
        <p:spPr>
          <a:xfrm>
            <a:off x="1000100" y="1357298"/>
            <a:ext cx="7363406" cy="4929222"/>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357166"/>
            <a:ext cx="8229600" cy="1143000"/>
          </a:xfrm>
        </p:spPr>
        <p:txBody>
          <a:bodyPr>
            <a:normAutofit fontScale="90000"/>
          </a:bodyPr>
          <a:lstStyle/>
          <a:p>
            <a:r>
              <a:rPr lang="nl-NL" sz="2000" dirty="0"/>
              <a:t>St61. Foto van de Stadsweg richting Groningen. Het eerste huis werd in 1830 gebouwd en ondermeer bewoond door de Gereformeerde predikant M. Stadig en veldwachter Aalmoes. Later werd de woning gekocht door de familie Woldring. De dochter </a:t>
            </a:r>
            <a:r>
              <a:rPr lang="nl-NL" sz="2000" dirty="0" err="1"/>
              <a:t>Martha</a:t>
            </a:r>
            <a:r>
              <a:rPr lang="nl-NL" sz="2000" dirty="0"/>
              <a:t> Woldring was een bekende muzieklerares in Ten Boer. Opvallend is de onverharde weg en het houten hekwerk voor de huizen. </a:t>
            </a:r>
            <a:br>
              <a:rPr lang="nl-NL" sz="2000" dirty="0"/>
            </a:br>
            <a:endParaRPr lang="nl-NL" sz="2000" dirty="0"/>
          </a:p>
        </p:txBody>
      </p:sp>
      <p:pic>
        <p:nvPicPr>
          <p:cNvPr id="6" name="Tijdelijke aanduiding voor inhoud 5" descr="ST61.jpg"/>
          <p:cNvPicPr>
            <a:picLocks noGrp="1" noChangeAspect="1"/>
          </p:cNvPicPr>
          <p:nvPr>
            <p:ph idx="1"/>
          </p:nvPr>
        </p:nvPicPr>
        <p:blipFill>
          <a:blip r:embed="rId2" cstate="print"/>
          <a:stretch>
            <a:fillRect/>
          </a:stretch>
        </p:blipFill>
        <p:spPr>
          <a:xfrm>
            <a:off x="928662" y="1571612"/>
            <a:ext cx="7429552" cy="4765869"/>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St62. De huidige situatie.</a:t>
            </a:r>
            <a:br>
              <a:rPr lang="nl-NL" sz="2000" dirty="0"/>
            </a:br>
            <a:endParaRPr lang="nl-NL" sz="2000" dirty="0"/>
          </a:p>
        </p:txBody>
      </p:sp>
      <p:pic>
        <p:nvPicPr>
          <p:cNvPr id="6" name="Tijdelijke aanduiding voor inhoud 5" descr="ST62.JPG"/>
          <p:cNvPicPr>
            <a:picLocks noGrp="1" noChangeAspect="1"/>
          </p:cNvPicPr>
          <p:nvPr>
            <p:ph idx="1"/>
          </p:nvPr>
        </p:nvPicPr>
        <p:blipFill>
          <a:blip r:embed="rId2" cstate="print"/>
          <a:stretch>
            <a:fillRect/>
          </a:stretch>
        </p:blipFill>
        <p:spPr>
          <a:xfrm>
            <a:off x="928662" y="1428736"/>
            <a:ext cx="7427416" cy="4972072"/>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39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K12a. Boerderij in de </a:t>
            </a:r>
            <a:r>
              <a:rPr lang="nl-NL" sz="2000" dirty="0" smtClean="0"/>
              <a:t>jaren ’60 </a:t>
            </a:r>
            <a:r>
              <a:rPr lang="nl-NL" sz="2000" dirty="0"/>
              <a:t>sterk vervallen.</a:t>
            </a:r>
            <a:br>
              <a:rPr lang="nl-NL" sz="2000" dirty="0"/>
            </a:br>
            <a:endParaRPr lang="nl-NL" sz="2000" dirty="0"/>
          </a:p>
        </p:txBody>
      </p:sp>
      <p:pic>
        <p:nvPicPr>
          <p:cNvPr id="6" name="Tijdelijke aanduiding voor inhoud 5" descr="K12a.jpg"/>
          <p:cNvPicPr>
            <a:picLocks noGrp="1" noChangeAspect="1"/>
          </p:cNvPicPr>
          <p:nvPr>
            <p:ph idx="1"/>
          </p:nvPr>
        </p:nvPicPr>
        <p:blipFill>
          <a:blip r:embed="rId2" cstate="print"/>
          <a:stretch>
            <a:fillRect/>
          </a:stretch>
        </p:blipFill>
        <p:spPr>
          <a:xfrm>
            <a:off x="785786" y="1000107"/>
            <a:ext cx="7715304" cy="5232893"/>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St71. Nog een kijkje op de Stadsweg rond 1915. Op de achtergrond het oude gemeentehuis.</a:t>
            </a:r>
            <a:br>
              <a:rPr lang="nl-NL" sz="2000" dirty="0"/>
            </a:br>
            <a:endParaRPr lang="nl-NL" sz="2000" dirty="0"/>
          </a:p>
        </p:txBody>
      </p:sp>
      <p:pic>
        <p:nvPicPr>
          <p:cNvPr id="6" name="Tijdelijke aanduiding voor inhoud 5" descr="ST71.jpg"/>
          <p:cNvPicPr>
            <a:picLocks noGrp="1" noChangeAspect="1"/>
          </p:cNvPicPr>
          <p:nvPr>
            <p:ph idx="1"/>
          </p:nvPr>
        </p:nvPicPr>
        <p:blipFill>
          <a:blip r:embed="rId2" cstate="print"/>
          <a:stretch>
            <a:fillRect/>
          </a:stretch>
        </p:blipFill>
        <p:spPr>
          <a:xfrm>
            <a:off x="928662" y="1500174"/>
            <a:ext cx="7465069" cy="4857784"/>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40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St72. De beide huizen van de foto boven staan er nog. De tussenruimte is volgebouwd.</a:t>
            </a:r>
            <a:br>
              <a:rPr lang="nl-NL" sz="2000" dirty="0"/>
            </a:br>
            <a:endParaRPr lang="nl-NL" sz="2000" dirty="0"/>
          </a:p>
        </p:txBody>
      </p:sp>
      <p:pic>
        <p:nvPicPr>
          <p:cNvPr id="6" name="Tijdelijke aanduiding voor inhoud 5" descr="ST72.JPG"/>
          <p:cNvPicPr>
            <a:picLocks noGrp="1" noChangeAspect="1"/>
          </p:cNvPicPr>
          <p:nvPr>
            <p:ph idx="1"/>
          </p:nvPr>
        </p:nvPicPr>
        <p:blipFill>
          <a:blip r:embed="rId2" cstate="print"/>
          <a:stretch>
            <a:fillRect/>
          </a:stretch>
        </p:blipFill>
        <p:spPr>
          <a:xfrm>
            <a:off x="1000100" y="1428736"/>
            <a:ext cx="7320700" cy="4900634"/>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41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St81. School met den Bijbel en kleuterschool.</a:t>
            </a:r>
            <a:br>
              <a:rPr lang="nl-NL" sz="2000" dirty="0"/>
            </a:br>
            <a:endParaRPr lang="nl-NL" sz="2000" dirty="0"/>
          </a:p>
        </p:txBody>
      </p:sp>
      <p:pic>
        <p:nvPicPr>
          <p:cNvPr id="6" name="Tijdelijke aanduiding voor inhoud 5" descr="St81.jpg"/>
          <p:cNvPicPr>
            <a:picLocks noGrp="1" noChangeAspect="1"/>
          </p:cNvPicPr>
          <p:nvPr>
            <p:ph idx="1"/>
          </p:nvPr>
        </p:nvPicPr>
        <p:blipFill>
          <a:blip r:embed="rId2" cstate="print"/>
          <a:stretch>
            <a:fillRect/>
          </a:stretch>
        </p:blipFill>
        <p:spPr>
          <a:xfrm>
            <a:off x="714348" y="1357298"/>
            <a:ext cx="7786742" cy="4942157"/>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42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St82. Op de plaats waar eens de school met den Bijbel stond, staan nu woningen. De kleuterschool staat er nog.</a:t>
            </a:r>
            <a:br>
              <a:rPr lang="nl-NL" sz="2000" dirty="0"/>
            </a:br>
            <a:endParaRPr lang="nl-NL" sz="2000" dirty="0"/>
          </a:p>
        </p:txBody>
      </p:sp>
      <p:pic>
        <p:nvPicPr>
          <p:cNvPr id="6" name="Tijdelijke aanduiding voor inhoud 5" descr="St82.JPG"/>
          <p:cNvPicPr>
            <a:picLocks noGrp="1" noChangeAspect="1"/>
          </p:cNvPicPr>
          <p:nvPr>
            <p:ph idx="1"/>
          </p:nvPr>
        </p:nvPicPr>
        <p:blipFill>
          <a:blip r:embed="rId2" cstate="print"/>
          <a:stretch>
            <a:fillRect/>
          </a:stretch>
        </p:blipFill>
        <p:spPr>
          <a:xfrm>
            <a:off x="1071538" y="1500174"/>
            <a:ext cx="7213984" cy="4829196"/>
          </a:xfrm>
        </p:spPr>
      </p:pic>
      <p:sp>
        <p:nvSpPr>
          <p:cNvPr id="4" name="Tijdelijke aanduiding voor datum 3"/>
          <p:cNvSpPr>
            <a:spLocks noGrp="1"/>
          </p:cNvSpPr>
          <p:nvPr>
            <p:ph type="dt" sz="half" idx="10"/>
          </p:nvPr>
        </p:nvSpPr>
        <p:spPr/>
        <p:txBody>
          <a:bodyPr/>
          <a:lstStyle/>
          <a:p>
            <a:fld id="{04F116A5-5398-4601-823E-1E571E3CA611}"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16C2F55B-ED39-4B9D-BCB5-3E3530773177}" type="slidenum">
              <a:rPr lang="nl-NL" smtClean="0"/>
              <a:pPr/>
              <a:t>43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nl-NL" sz="2000" dirty="0" err="1" smtClean="0"/>
              <a:t>Wigboldstraat</a:t>
            </a:r>
            <a:r>
              <a:rPr lang="nl-NL" sz="2000" dirty="0" smtClean="0"/>
              <a:t>.</a:t>
            </a:r>
            <a:endParaRPr lang="nl-NL" sz="2000" dirty="0"/>
          </a:p>
        </p:txBody>
      </p:sp>
      <p:pic>
        <p:nvPicPr>
          <p:cNvPr id="8" name="Tijdelijke aanduiding voor inhoud 7" descr="W0.jpg"/>
          <p:cNvPicPr>
            <a:picLocks noGrp="1" noChangeAspect="1"/>
          </p:cNvPicPr>
          <p:nvPr>
            <p:ph idx="1"/>
          </p:nvPr>
        </p:nvPicPr>
        <p:blipFill>
          <a:blip r:embed="rId2" cstate="print"/>
          <a:stretch>
            <a:fillRect/>
          </a:stretch>
        </p:blipFill>
        <p:spPr>
          <a:xfrm>
            <a:off x="497111" y="1500174"/>
            <a:ext cx="8168451" cy="4857784"/>
          </a:xfrm>
        </p:spPr>
      </p:pic>
      <p:sp>
        <p:nvSpPr>
          <p:cNvPr id="4" name="Tijdelijke aanduiding voor datum 3"/>
          <p:cNvSpPr>
            <a:spLocks noGrp="1"/>
          </p:cNvSpPr>
          <p:nvPr>
            <p:ph type="dt" sz="half" idx="10"/>
          </p:nvPr>
        </p:nvSpPr>
        <p:spPr/>
        <p:txBody>
          <a:bodyPr/>
          <a:lstStyle/>
          <a:p>
            <a:fld id="{F9A9F443-54D5-4129-AC60-A5CB11D91C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44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a:t>W11. De </a:t>
            </a:r>
            <a:r>
              <a:rPr lang="nl-NL" sz="2000" dirty="0" err="1"/>
              <a:t>Wigboldstraat</a:t>
            </a:r>
            <a:r>
              <a:rPr lang="nl-NL" sz="2000" dirty="0"/>
              <a:t> richting de Stadsweg. De weg is smal en aan beide zijden nog voorzien van een sloot. Rechts is nog gedeeltelijk onbebouwd.</a:t>
            </a:r>
            <a:br>
              <a:rPr lang="nl-NL" sz="2000" dirty="0"/>
            </a:br>
            <a:endParaRPr lang="nl-NL" sz="2000" dirty="0"/>
          </a:p>
        </p:txBody>
      </p:sp>
      <p:pic>
        <p:nvPicPr>
          <p:cNvPr id="6" name="Tijdelijke aanduiding voor inhoud 5" descr="W2A1.jpg"/>
          <p:cNvPicPr>
            <a:picLocks noGrp="1" noChangeAspect="1"/>
          </p:cNvPicPr>
          <p:nvPr>
            <p:ph idx="1"/>
          </p:nvPr>
        </p:nvPicPr>
        <p:blipFill>
          <a:blip r:embed="rId2" cstate="print"/>
          <a:stretch>
            <a:fillRect/>
          </a:stretch>
        </p:blipFill>
        <p:spPr>
          <a:xfrm>
            <a:off x="714348" y="1428735"/>
            <a:ext cx="7786742" cy="4888579"/>
          </a:xfrm>
        </p:spPr>
      </p:pic>
      <p:sp>
        <p:nvSpPr>
          <p:cNvPr id="7" name="Tijdelijke aanduiding voor datum 6"/>
          <p:cNvSpPr>
            <a:spLocks noGrp="1"/>
          </p:cNvSpPr>
          <p:nvPr>
            <p:ph type="dt" sz="half" idx="10"/>
          </p:nvPr>
        </p:nvSpPr>
        <p:spPr/>
        <p:txBody>
          <a:bodyPr/>
          <a:lstStyle/>
          <a:p>
            <a:fld id="{6076FD55-A32F-45F9-8481-BBB46F0E773C}" type="datetime1">
              <a:rPr lang="nl-NL" smtClean="0"/>
              <a:pPr/>
              <a:t>2-10-2018</a:t>
            </a:fld>
            <a:endParaRPr lang="nl-NL"/>
          </a:p>
        </p:txBody>
      </p:sp>
      <p:sp>
        <p:nvSpPr>
          <p:cNvPr id="8" name="Tijdelijke aanduiding voor dianummer 7"/>
          <p:cNvSpPr>
            <a:spLocks noGrp="1"/>
          </p:cNvSpPr>
          <p:nvPr>
            <p:ph type="sldNum" sz="quarter" idx="12"/>
          </p:nvPr>
        </p:nvSpPr>
        <p:spPr/>
        <p:txBody>
          <a:bodyPr/>
          <a:lstStyle/>
          <a:p>
            <a:fld id="{AF6D1671-BBE9-4335-9F30-F037B7E25268}" type="slidenum">
              <a:rPr lang="nl-NL" smtClean="0"/>
              <a:pPr/>
              <a:t>45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W12. De huidige situatie geeft een heel ander beeld.</a:t>
            </a:r>
            <a:br>
              <a:rPr lang="nl-NL" sz="2000" dirty="0"/>
            </a:br>
            <a:endParaRPr lang="nl-NL" sz="2000" dirty="0"/>
          </a:p>
        </p:txBody>
      </p:sp>
      <p:pic>
        <p:nvPicPr>
          <p:cNvPr id="6" name="Tijdelijke aanduiding voor inhoud 5" descr="W12.JPG"/>
          <p:cNvPicPr>
            <a:picLocks noGrp="1" noChangeAspect="1"/>
          </p:cNvPicPr>
          <p:nvPr>
            <p:ph idx="1"/>
          </p:nvPr>
        </p:nvPicPr>
        <p:blipFill>
          <a:blip r:embed="rId2" cstate="print"/>
          <a:stretch>
            <a:fillRect/>
          </a:stretch>
        </p:blipFill>
        <p:spPr>
          <a:xfrm>
            <a:off x="928662" y="1357298"/>
            <a:ext cx="7470121" cy="5000660"/>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46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W21. De Gereformeerde Kerk en de oude pastorie, gebouwd in 1896. Opvallend is het ijzeren hekwerk voor de ingang.</a:t>
            </a:r>
            <a:br>
              <a:rPr lang="nl-NL" sz="2000" dirty="0"/>
            </a:br>
            <a:endParaRPr lang="nl-NL" sz="2000" dirty="0"/>
          </a:p>
        </p:txBody>
      </p:sp>
      <p:pic>
        <p:nvPicPr>
          <p:cNvPr id="6" name="Tijdelijke aanduiding voor inhoud 5" descr="W21.jpg"/>
          <p:cNvPicPr>
            <a:picLocks noGrp="1" noChangeAspect="1"/>
          </p:cNvPicPr>
          <p:nvPr>
            <p:ph idx="1"/>
          </p:nvPr>
        </p:nvPicPr>
        <p:blipFill>
          <a:blip r:embed="rId2" cstate="print"/>
          <a:stretch>
            <a:fillRect/>
          </a:stretch>
        </p:blipFill>
        <p:spPr>
          <a:xfrm>
            <a:off x="857224" y="1428736"/>
            <a:ext cx="7548516" cy="4929222"/>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47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W21a. De kerk in 1960 toen de voorgevel nog wit was.</a:t>
            </a:r>
            <a:br>
              <a:rPr lang="nl-NL" sz="2000" dirty="0"/>
            </a:br>
            <a:endParaRPr lang="nl-NL" sz="2000" dirty="0"/>
          </a:p>
        </p:txBody>
      </p:sp>
      <p:pic>
        <p:nvPicPr>
          <p:cNvPr id="6" name="Tijdelijke aanduiding voor inhoud 5" descr="W21a.jpg"/>
          <p:cNvPicPr>
            <a:picLocks noGrp="1" noChangeAspect="1"/>
          </p:cNvPicPr>
          <p:nvPr>
            <p:ph idx="1"/>
          </p:nvPr>
        </p:nvPicPr>
        <p:blipFill>
          <a:blip r:embed="rId2" cstate="print"/>
          <a:stretch>
            <a:fillRect/>
          </a:stretch>
        </p:blipFill>
        <p:spPr>
          <a:xfrm>
            <a:off x="571472" y="1357298"/>
            <a:ext cx="8015746" cy="5002598"/>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48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W22. De voorgevel van de kerk is nagenoeg in de oorspronkelijke staat teruggebracht. De oude pastorie is in 1962 afgebroken en vervangen door de huidige pastorie.</a:t>
            </a:r>
            <a:br>
              <a:rPr lang="nl-NL" sz="2000" dirty="0"/>
            </a:br>
            <a:endParaRPr lang="nl-NL" sz="2000" dirty="0"/>
          </a:p>
        </p:txBody>
      </p:sp>
      <p:pic>
        <p:nvPicPr>
          <p:cNvPr id="6" name="Tijdelijke aanduiding voor inhoud 5" descr="W22.JPG"/>
          <p:cNvPicPr>
            <a:picLocks noGrp="1" noChangeAspect="1"/>
          </p:cNvPicPr>
          <p:nvPr>
            <p:ph idx="1"/>
          </p:nvPr>
        </p:nvPicPr>
        <p:blipFill>
          <a:blip r:embed="rId2" cstate="print"/>
          <a:stretch>
            <a:fillRect/>
          </a:stretch>
        </p:blipFill>
        <p:spPr>
          <a:xfrm>
            <a:off x="785786" y="1357297"/>
            <a:ext cx="7624835" cy="4968857"/>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49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K12b. Dezelfde boerderij maar dan van de andere kant.</a:t>
            </a:r>
            <a:br>
              <a:rPr lang="nl-NL" sz="2000" dirty="0"/>
            </a:br>
            <a:endParaRPr lang="nl-NL" sz="2000" dirty="0"/>
          </a:p>
        </p:txBody>
      </p:sp>
      <p:pic>
        <p:nvPicPr>
          <p:cNvPr id="7" name="Tijdelijke aanduiding voor inhoud 6" descr="K12b.jpg"/>
          <p:cNvPicPr>
            <a:picLocks noGrp="1" noChangeAspect="1"/>
          </p:cNvPicPr>
          <p:nvPr>
            <p:ph idx="1"/>
          </p:nvPr>
        </p:nvPicPr>
        <p:blipFill>
          <a:blip r:embed="rId2" cstate="print"/>
          <a:stretch>
            <a:fillRect/>
          </a:stretch>
        </p:blipFill>
        <p:spPr>
          <a:xfrm>
            <a:off x="785786" y="1045665"/>
            <a:ext cx="7717448" cy="5256705"/>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357166"/>
            <a:ext cx="8229600" cy="1143000"/>
          </a:xfrm>
        </p:spPr>
        <p:txBody>
          <a:bodyPr>
            <a:normAutofit fontScale="90000"/>
          </a:bodyPr>
          <a:lstStyle/>
          <a:p>
            <a:r>
              <a:rPr lang="nl-NL" sz="2000" dirty="0"/>
              <a:t>W2a1. Dit huis werd tijdens de Tweede Wereldoorlog bewoond door de familie </a:t>
            </a:r>
            <a:r>
              <a:rPr lang="nl-NL" sz="2000" dirty="0" err="1"/>
              <a:t>Rozema</a:t>
            </a:r>
            <a:r>
              <a:rPr lang="nl-NL" sz="2000" dirty="0"/>
              <a:t>. Tijdens de bevrijding kreeg het huis de naam </a:t>
            </a:r>
            <a:r>
              <a:rPr lang="nl-NL" sz="2000" dirty="0" err="1"/>
              <a:t>Rozemarie</a:t>
            </a:r>
            <a:r>
              <a:rPr lang="nl-NL" sz="2000" dirty="0"/>
              <a:t>. De Canadezen bedachten deze naam als dank voor de goede verzorging. In het huis waren namelijk militairen ingekwartierd en vele anderen kwamen er om te eten. De naam is afgeleid van de familie </a:t>
            </a:r>
            <a:r>
              <a:rPr lang="nl-NL" sz="2000" dirty="0" err="1"/>
              <a:t>Rozema</a:t>
            </a:r>
            <a:r>
              <a:rPr lang="nl-NL" sz="2000" dirty="0"/>
              <a:t>.</a:t>
            </a:r>
            <a:br>
              <a:rPr lang="nl-NL" sz="2000" dirty="0"/>
            </a:br>
            <a:endParaRPr lang="nl-NL" sz="2000" dirty="0"/>
          </a:p>
        </p:txBody>
      </p:sp>
      <p:pic>
        <p:nvPicPr>
          <p:cNvPr id="6" name="Tijdelijke aanduiding voor inhoud 5" descr="W2A1.jpg"/>
          <p:cNvPicPr>
            <a:picLocks noGrp="1" noChangeAspect="1"/>
          </p:cNvPicPr>
          <p:nvPr>
            <p:ph idx="1"/>
          </p:nvPr>
        </p:nvPicPr>
        <p:blipFill>
          <a:blip r:embed="rId2" cstate="print"/>
          <a:stretch>
            <a:fillRect/>
          </a:stretch>
        </p:blipFill>
        <p:spPr>
          <a:xfrm>
            <a:off x="928662" y="1643050"/>
            <a:ext cx="7429552" cy="4716513"/>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W2a2. De woning wordt nu bewoond door de </a:t>
            </a:r>
            <a:r>
              <a:rPr lang="nl-NL" sz="2000" dirty="0" err="1"/>
              <a:t>fam</a:t>
            </a:r>
            <a:r>
              <a:rPr lang="nl-NL" sz="2000" dirty="0"/>
              <a:t>. Meijer. De gevel is nagenoeg gelijk gebleven.</a:t>
            </a:r>
            <a:br>
              <a:rPr lang="nl-NL" sz="2000" dirty="0"/>
            </a:br>
            <a:endParaRPr lang="nl-NL" sz="2000" dirty="0"/>
          </a:p>
        </p:txBody>
      </p:sp>
      <p:pic>
        <p:nvPicPr>
          <p:cNvPr id="6" name="Tijdelijke aanduiding voor inhoud 5" descr="W2A2.JPG"/>
          <p:cNvPicPr>
            <a:picLocks noGrp="1" noChangeAspect="1"/>
          </p:cNvPicPr>
          <p:nvPr>
            <p:ph idx="1"/>
          </p:nvPr>
        </p:nvPicPr>
        <p:blipFill>
          <a:blip r:embed="rId2" cstate="print"/>
          <a:stretch>
            <a:fillRect/>
          </a:stretch>
        </p:blipFill>
        <p:spPr>
          <a:xfrm>
            <a:off x="928662" y="1285860"/>
            <a:ext cx="7451587" cy="4988253"/>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W31. De </a:t>
            </a:r>
            <a:r>
              <a:rPr lang="nl-NL" sz="2000" dirty="0" err="1"/>
              <a:t>Wigboldstraat</a:t>
            </a:r>
            <a:r>
              <a:rPr lang="nl-NL" sz="2000" dirty="0"/>
              <a:t> met de Schipsloot. De woning rechts is het oude postkantoor op de hoek van de </a:t>
            </a:r>
            <a:r>
              <a:rPr lang="nl-NL" sz="2000" dirty="0" err="1"/>
              <a:t>Lindenstraat</a:t>
            </a:r>
            <a:r>
              <a:rPr lang="nl-NL" sz="2000" dirty="0"/>
              <a:t>.</a:t>
            </a:r>
            <a:br>
              <a:rPr lang="nl-NL" sz="2000" dirty="0"/>
            </a:br>
            <a:endParaRPr lang="nl-NL" sz="2000" dirty="0"/>
          </a:p>
        </p:txBody>
      </p:sp>
      <p:pic>
        <p:nvPicPr>
          <p:cNvPr id="6" name="Tijdelijke aanduiding voor inhoud 5" descr="W31.jpg"/>
          <p:cNvPicPr>
            <a:picLocks noGrp="1" noChangeAspect="1"/>
          </p:cNvPicPr>
          <p:nvPr>
            <p:ph idx="1"/>
          </p:nvPr>
        </p:nvPicPr>
        <p:blipFill>
          <a:blip r:embed="rId2" cstate="print"/>
          <a:stretch>
            <a:fillRect/>
          </a:stretch>
        </p:blipFill>
        <p:spPr>
          <a:xfrm>
            <a:off x="615003" y="1714488"/>
            <a:ext cx="8025102" cy="4357717"/>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W32. De twee woningen staan er nu nog.</a:t>
            </a:r>
            <a:br>
              <a:rPr lang="nl-NL" sz="2000" dirty="0"/>
            </a:br>
            <a:endParaRPr lang="nl-NL" sz="2000" dirty="0"/>
          </a:p>
        </p:txBody>
      </p:sp>
      <p:pic>
        <p:nvPicPr>
          <p:cNvPr id="6" name="Tijdelijke aanduiding voor inhoud 5" descr="W32.JPG"/>
          <p:cNvPicPr>
            <a:picLocks noGrp="1" noChangeAspect="1"/>
          </p:cNvPicPr>
          <p:nvPr>
            <p:ph idx="1"/>
          </p:nvPr>
        </p:nvPicPr>
        <p:blipFill>
          <a:blip r:embed="rId2" cstate="print"/>
          <a:stretch>
            <a:fillRect/>
          </a:stretch>
        </p:blipFill>
        <p:spPr>
          <a:xfrm>
            <a:off x="928662" y="1357298"/>
            <a:ext cx="7427416" cy="4972072"/>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W41. Hier ziet u weer de schipsloot die hier afbuigt naar de richting </a:t>
            </a:r>
            <a:r>
              <a:rPr lang="nl-NL" sz="2000" dirty="0" err="1"/>
              <a:t>Ticheldobben</a:t>
            </a:r>
            <a:r>
              <a:rPr lang="nl-NL" sz="2000" dirty="0"/>
              <a:t>. De foto is van rond 1920. De woning links was  van beurtschipper </a:t>
            </a:r>
            <a:r>
              <a:rPr lang="nl-NL" sz="2000" dirty="0" err="1"/>
              <a:t>Miske</a:t>
            </a:r>
            <a:r>
              <a:rPr lang="nl-NL" sz="2000" dirty="0"/>
              <a:t>. De boerderij rechts is afgebroken en daar woont nu de familie Post.</a:t>
            </a:r>
            <a:br>
              <a:rPr lang="nl-NL" sz="2000" dirty="0"/>
            </a:br>
            <a:endParaRPr lang="nl-NL" sz="2000" dirty="0"/>
          </a:p>
        </p:txBody>
      </p:sp>
      <p:pic>
        <p:nvPicPr>
          <p:cNvPr id="6" name="Tijdelijke aanduiding voor inhoud 5" descr="W41.jpg"/>
          <p:cNvPicPr>
            <a:picLocks noGrp="1" noChangeAspect="1"/>
          </p:cNvPicPr>
          <p:nvPr>
            <p:ph idx="1"/>
          </p:nvPr>
        </p:nvPicPr>
        <p:blipFill>
          <a:blip r:embed="rId2" cstate="print"/>
          <a:stretch>
            <a:fillRect/>
          </a:stretch>
        </p:blipFill>
        <p:spPr>
          <a:xfrm>
            <a:off x="1257791" y="1428736"/>
            <a:ext cx="6886109" cy="4944071"/>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W42. Hier ziet u de beurtschipper </a:t>
            </a:r>
            <a:r>
              <a:rPr lang="nl-NL" sz="2000" dirty="0" err="1"/>
              <a:t>Jannes</a:t>
            </a:r>
            <a:r>
              <a:rPr lang="nl-NL" sz="2000" dirty="0"/>
              <a:t> de Jonge met zijn schip in de Schipsloot.</a:t>
            </a:r>
            <a:br>
              <a:rPr lang="nl-NL" sz="2000" dirty="0"/>
            </a:br>
            <a:endParaRPr lang="nl-NL" sz="2000" dirty="0"/>
          </a:p>
        </p:txBody>
      </p:sp>
      <p:pic>
        <p:nvPicPr>
          <p:cNvPr id="6" name="Tijdelijke aanduiding voor inhoud 5" descr="W42.jpg"/>
          <p:cNvPicPr>
            <a:picLocks noGrp="1" noChangeAspect="1"/>
          </p:cNvPicPr>
          <p:nvPr>
            <p:ph idx="1"/>
          </p:nvPr>
        </p:nvPicPr>
        <p:blipFill>
          <a:blip r:embed="rId2" cstate="print"/>
          <a:stretch>
            <a:fillRect/>
          </a:stretch>
        </p:blipFill>
        <p:spPr>
          <a:xfrm>
            <a:off x="2857488" y="1357298"/>
            <a:ext cx="3534897" cy="5260618"/>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W43. Hier is wel erg veel veranderd.</a:t>
            </a:r>
            <a:br>
              <a:rPr lang="nl-NL" sz="2000" dirty="0"/>
            </a:br>
            <a:endParaRPr lang="nl-NL" sz="2000" dirty="0"/>
          </a:p>
        </p:txBody>
      </p:sp>
      <p:pic>
        <p:nvPicPr>
          <p:cNvPr id="6" name="Tijdelijke aanduiding voor inhoud 5" descr="W43.JPG"/>
          <p:cNvPicPr>
            <a:picLocks noGrp="1" noChangeAspect="1"/>
          </p:cNvPicPr>
          <p:nvPr>
            <p:ph idx="1"/>
          </p:nvPr>
        </p:nvPicPr>
        <p:blipFill>
          <a:blip r:embed="rId2" cstate="print"/>
          <a:stretch>
            <a:fillRect/>
          </a:stretch>
        </p:blipFill>
        <p:spPr>
          <a:xfrm>
            <a:off x="894266" y="1357298"/>
            <a:ext cx="7444008" cy="4983179"/>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W51. Hier ziet u de oude smederij van Jan Winter rond 1930. Het pand werd in 1936 afgebroken. Op deze plaats zat vroeger een waterput waar de inwoners van het dorp bij droogte water haalden.</a:t>
            </a:r>
            <a:br>
              <a:rPr lang="nl-NL" sz="2000" dirty="0"/>
            </a:br>
            <a:endParaRPr lang="nl-NL" sz="2000" dirty="0"/>
          </a:p>
        </p:txBody>
      </p:sp>
      <p:pic>
        <p:nvPicPr>
          <p:cNvPr id="6" name="Tijdelijke aanduiding voor inhoud 5" descr="W51.jpg"/>
          <p:cNvPicPr>
            <a:picLocks noGrp="1" noChangeAspect="1"/>
          </p:cNvPicPr>
          <p:nvPr>
            <p:ph idx="1"/>
          </p:nvPr>
        </p:nvPicPr>
        <p:blipFill>
          <a:blip r:embed="rId2" cstate="print"/>
          <a:stretch>
            <a:fillRect/>
          </a:stretch>
        </p:blipFill>
        <p:spPr>
          <a:xfrm>
            <a:off x="1000100" y="1357298"/>
            <a:ext cx="7290828" cy="4986714"/>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W52. Hier ziet u de nieuwe smederij van de familie Winter. </a:t>
            </a:r>
            <a:br>
              <a:rPr lang="nl-NL" sz="2000" dirty="0"/>
            </a:br>
            <a:endParaRPr lang="nl-NL" sz="2000" dirty="0"/>
          </a:p>
        </p:txBody>
      </p:sp>
      <p:pic>
        <p:nvPicPr>
          <p:cNvPr id="6" name="Tijdelijke aanduiding voor inhoud 5" descr="W52.jpg"/>
          <p:cNvPicPr>
            <a:picLocks noGrp="1" noChangeAspect="1"/>
          </p:cNvPicPr>
          <p:nvPr>
            <p:ph idx="1"/>
          </p:nvPr>
        </p:nvPicPr>
        <p:blipFill>
          <a:blip r:embed="rId2" cstate="print"/>
          <a:stretch>
            <a:fillRect/>
          </a:stretch>
        </p:blipFill>
        <p:spPr>
          <a:xfrm>
            <a:off x="2611339" y="1428736"/>
            <a:ext cx="4200052" cy="5214974"/>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W53. De woning wordt nu bewoond door de familie </a:t>
            </a:r>
            <a:r>
              <a:rPr lang="nl-NL" sz="2000" dirty="0" err="1"/>
              <a:t>Vriesema</a:t>
            </a:r>
            <a:r>
              <a:rPr lang="nl-NL" sz="2000" dirty="0"/>
              <a:t>. De woning werd ten behoeve van de autorijschool uitgebreid met een theorielokaal.</a:t>
            </a:r>
            <a:br>
              <a:rPr lang="nl-NL" sz="2000" dirty="0"/>
            </a:br>
            <a:endParaRPr lang="nl-NL" sz="2000" dirty="0"/>
          </a:p>
        </p:txBody>
      </p:sp>
      <p:pic>
        <p:nvPicPr>
          <p:cNvPr id="6" name="Tijdelijke aanduiding voor inhoud 5" descr="W53.JPG"/>
          <p:cNvPicPr>
            <a:picLocks noGrp="1" noChangeAspect="1"/>
          </p:cNvPicPr>
          <p:nvPr>
            <p:ph idx="1"/>
          </p:nvPr>
        </p:nvPicPr>
        <p:blipFill>
          <a:blip r:embed="rId2" cstate="print"/>
          <a:stretch>
            <a:fillRect/>
          </a:stretch>
        </p:blipFill>
        <p:spPr>
          <a:xfrm>
            <a:off x="857224" y="1357298"/>
            <a:ext cx="7470122" cy="5000660"/>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59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1600" dirty="0"/>
              <a:t>K13. Hier de huidige situatie. De gemeente Ten Boer kocht in 1961 de boerderij en het  werd in 1977 in gebruik genomen als gemeentehuis. De schuren werden afgebroken en herbouwd. Alleen het voorhuis bleef behouden. Daarachter ziet u boerderij </a:t>
            </a:r>
            <a:r>
              <a:rPr lang="nl-NL" sz="1600" dirty="0" err="1"/>
              <a:t>Blokzijl</a:t>
            </a:r>
            <a:r>
              <a:rPr lang="nl-NL" sz="1600" dirty="0"/>
              <a:t>. Het is uniek dat op een </a:t>
            </a:r>
            <a:r>
              <a:rPr lang="nl-NL" sz="1600" dirty="0" err="1"/>
              <a:t>wierde</a:t>
            </a:r>
            <a:r>
              <a:rPr lang="nl-NL" sz="1600" dirty="0"/>
              <a:t> twee mooie boerderijen bewaard zijn gebleven.</a:t>
            </a:r>
            <a:br>
              <a:rPr lang="nl-NL" sz="1600" dirty="0"/>
            </a:br>
            <a:endParaRPr lang="nl-NL" sz="1600" dirty="0"/>
          </a:p>
        </p:txBody>
      </p:sp>
      <p:pic>
        <p:nvPicPr>
          <p:cNvPr id="6" name="Tijdelijke aanduiding voor inhoud 5" descr="K13.JPG"/>
          <p:cNvPicPr>
            <a:picLocks noGrp="1" noChangeAspect="1"/>
          </p:cNvPicPr>
          <p:nvPr>
            <p:ph idx="1"/>
          </p:nvPr>
        </p:nvPicPr>
        <p:blipFill>
          <a:blip r:embed="rId2" cstate="print"/>
          <a:stretch>
            <a:fillRect/>
          </a:stretch>
        </p:blipFill>
        <p:spPr>
          <a:xfrm>
            <a:off x="928662" y="1428736"/>
            <a:ext cx="7429552" cy="4973502"/>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0034" y="357166"/>
            <a:ext cx="8229600" cy="1143000"/>
          </a:xfrm>
        </p:spPr>
        <p:txBody>
          <a:bodyPr>
            <a:normAutofit fontScale="90000"/>
          </a:bodyPr>
          <a:lstStyle/>
          <a:p>
            <a:r>
              <a:rPr lang="nl-NL" sz="2000" dirty="0"/>
              <a:t>W61. Hier ziet u een familiefoto van het gezin Klaas </a:t>
            </a:r>
            <a:r>
              <a:rPr lang="nl-NL" sz="2000" dirty="0" err="1"/>
              <a:t>Fongers</a:t>
            </a:r>
            <a:r>
              <a:rPr lang="nl-NL" sz="2000" dirty="0"/>
              <a:t>, 1911. </a:t>
            </a:r>
            <a:r>
              <a:rPr lang="nl-NL" sz="2000" dirty="0" err="1"/>
              <a:t>Fongers</a:t>
            </a:r>
            <a:r>
              <a:rPr lang="nl-NL" sz="2000" dirty="0"/>
              <a:t> had een slagerij aan de </a:t>
            </a:r>
            <a:r>
              <a:rPr lang="nl-NL" sz="2000" dirty="0" err="1"/>
              <a:t>Wigboldstraat</a:t>
            </a:r>
            <a:r>
              <a:rPr lang="nl-NL" sz="2000" dirty="0"/>
              <a:t>. De foto is gemaakt op het weiland naast de slagerij. Het aardige is dat het in die tijd gebruikelijk was om een familiefoto te maken met een tafel in het midden en met een compleet theeservies er op. Op de achtergrond ziet u nog de Gereformeerde Kerk.</a:t>
            </a:r>
            <a:br>
              <a:rPr lang="nl-NL" sz="2000" dirty="0"/>
            </a:br>
            <a:endParaRPr lang="nl-NL" sz="2000" dirty="0"/>
          </a:p>
        </p:txBody>
      </p:sp>
      <p:pic>
        <p:nvPicPr>
          <p:cNvPr id="6" name="Tijdelijke aanduiding voor inhoud 5" descr="W61.jpg"/>
          <p:cNvPicPr>
            <a:picLocks noGrp="1" noChangeAspect="1"/>
          </p:cNvPicPr>
          <p:nvPr>
            <p:ph idx="1"/>
          </p:nvPr>
        </p:nvPicPr>
        <p:blipFill>
          <a:blip r:embed="rId2" cstate="print"/>
          <a:stretch>
            <a:fillRect/>
          </a:stretch>
        </p:blipFill>
        <p:spPr>
          <a:xfrm>
            <a:off x="1000100" y="1714488"/>
            <a:ext cx="7246774" cy="4653952"/>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W71. Een winters kiekje in de </a:t>
            </a:r>
            <a:r>
              <a:rPr lang="nl-NL" sz="2000" dirty="0" err="1"/>
              <a:t>Wigboldstraat</a:t>
            </a:r>
            <a:r>
              <a:rPr lang="nl-NL" sz="2000" dirty="0"/>
              <a:t> rond 1920. In de linker woning woonde ondermeer timmerman Oosterhuis. Later is de woning afgebroken en werden er de winkel van </a:t>
            </a:r>
            <a:r>
              <a:rPr lang="nl-NL" sz="2000" dirty="0" err="1"/>
              <a:t>Dikkema</a:t>
            </a:r>
            <a:r>
              <a:rPr lang="nl-NL" sz="2000" dirty="0"/>
              <a:t> en de 4 duplexwoningen gebouwd.</a:t>
            </a:r>
            <a:br>
              <a:rPr lang="nl-NL" sz="2000" dirty="0"/>
            </a:br>
            <a:endParaRPr lang="nl-NL" sz="2000" dirty="0"/>
          </a:p>
        </p:txBody>
      </p:sp>
      <p:pic>
        <p:nvPicPr>
          <p:cNvPr id="6" name="Tijdelijke aanduiding voor inhoud 5" descr="W71.jpg"/>
          <p:cNvPicPr>
            <a:picLocks noGrp="1" noChangeAspect="1"/>
          </p:cNvPicPr>
          <p:nvPr>
            <p:ph idx="1"/>
          </p:nvPr>
        </p:nvPicPr>
        <p:blipFill>
          <a:blip r:embed="rId2" cstate="print"/>
          <a:stretch>
            <a:fillRect/>
          </a:stretch>
        </p:blipFill>
        <p:spPr>
          <a:xfrm>
            <a:off x="817110" y="1500174"/>
            <a:ext cx="7585562" cy="4857783"/>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W72. De woning rechts staat er nog.</a:t>
            </a:r>
          </a:p>
        </p:txBody>
      </p:sp>
      <p:pic>
        <p:nvPicPr>
          <p:cNvPr id="6" name="Tijdelijke aanduiding voor inhoud 5" descr="W72.JPG"/>
          <p:cNvPicPr>
            <a:picLocks noGrp="1" noChangeAspect="1"/>
          </p:cNvPicPr>
          <p:nvPr>
            <p:ph idx="1"/>
          </p:nvPr>
        </p:nvPicPr>
        <p:blipFill>
          <a:blip r:embed="rId2" cstate="print"/>
          <a:stretch>
            <a:fillRect/>
          </a:stretch>
        </p:blipFill>
        <p:spPr>
          <a:xfrm>
            <a:off x="928662" y="1428736"/>
            <a:ext cx="7363406" cy="4929222"/>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W81. Hier ziet u de </a:t>
            </a:r>
            <a:r>
              <a:rPr lang="nl-NL" sz="2000" dirty="0" err="1"/>
              <a:t>Wigboldstraat</a:t>
            </a:r>
            <a:r>
              <a:rPr lang="nl-NL" sz="2000" dirty="0"/>
              <a:t> tijdens het dempen van de Schipsloot in 1939.</a:t>
            </a:r>
            <a:br>
              <a:rPr lang="nl-NL" sz="2000" dirty="0"/>
            </a:br>
            <a:endParaRPr lang="nl-NL" sz="2000" dirty="0"/>
          </a:p>
        </p:txBody>
      </p:sp>
      <p:pic>
        <p:nvPicPr>
          <p:cNvPr id="6" name="Tijdelijke aanduiding voor inhoud 5" descr="W81.jpg"/>
          <p:cNvPicPr>
            <a:picLocks noGrp="1" noChangeAspect="1"/>
          </p:cNvPicPr>
          <p:nvPr>
            <p:ph idx="1"/>
          </p:nvPr>
        </p:nvPicPr>
        <p:blipFill>
          <a:blip r:embed="rId2" cstate="print"/>
          <a:stretch>
            <a:fillRect/>
          </a:stretch>
        </p:blipFill>
        <p:spPr>
          <a:xfrm>
            <a:off x="785786" y="1428736"/>
            <a:ext cx="7722630" cy="4857783"/>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W82. Nu een totaal ander aanblik.</a:t>
            </a:r>
            <a:br>
              <a:rPr lang="nl-NL" sz="2000" dirty="0"/>
            </a:br>
            <a:endParaRPr lang="nl-NL" sz="2000" dirty="0"/>
          </a:p>
        </p:txBody>
      </p:sp>
      <p:pic>
        <p:nvPicPr>
          <p:cNvPr id="6" name="Tijdelijke aanduiding voor inhoud 5" descr="W82.JPG"/>
          <p:cNvPicPr>
            <a:picLocks noGrp="1" noChangeAspect="1"/>
          </p:cNvPicPr>
          <p:nvPr>
            <p:ph idx="1"/>
          </p:nvPr>
        </p:nvPicPr>
        <p:blipFill>
          <a:blip r:embed="rId2" cstate="print"/>
          <a:stretch>
            <a:fillRect/>
          </a:stretch>
        </p:blipFill>
        <p:spPr>
          <a:xfrm>
            <a:off x="928662" y="1428736"/>
            <a:ext cx="7415427" cy="4964047"/>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W91. Een foto van de </a:t>
            </a:r>
            <a:r>
              <a:rPr lang="nl-NL" sz="2000" dirty="0" err="1"/>
              <a:t>Wigboldstraat</a:t>
            </a:r>
            <a:r>
              <a:rPr lang="nl-NL" sz="2000" dirty="0"/>
              <a:t> na de oorlog. Het pand links werd toen bewoond door de familie </a:t>
            </a:r>
            <a:r>
              <a:rPr lang="nl-NL" sz="2000" dirty="0" err="1"/>
              <a:t>Rozema</a:t>
            </a:r>
            <a:r>
              <a:rPr lang="nl-NL" sz="2000" dirty="0"/>
              <a:t>, woninginrichter. Later woonde hier de fietsenmaker </a:t>
            </a:r>
            <a:r>
              <a:rPr lang="nl-NL" sz="2000" dirty="0" err="1"/>
              <a:t>Noordhof</a:t>
            </a:r>
            <a:r>
              <a:rPr lang="nl-NL" sz="2000" dirty="0"/>
              <a:t>.</a:t>
            </a:r>
            <a:br>
              <a:rPr lang="nl-NL" sz="2000" dirty="0"/>
            </a:br>
            <a:endParaRPr lang="nl-NL" sz="2000" dirty="0"/>
          </a:p>
        </p:txBody>
      </p:sp>
      <p:pic>
        <p:nvPicPr>
          <p:cNvPr id="6" name="Tijdelijke aanduiding voor inhoud 5" descr="W91.jpg"/>
          <p:cNvPicPr>
            <a:picLocks noGrp="1" noChangeAspect="1"/>
          </p:cNvPicPr>
          <p:nvPr>
            <p:ph idx="1"/>
          </p:nvPr>
        </p:nvPicPr>
        <p:blipFill>
          <a:blip r:embed="rId2" cstate="print"/>
          <a:stretch>
            <a:fillRect/>
          </a:stretch>
        </p:blipFill>
        <p:spPr>
          <a:xfrm>
            <a:off x="642910" y="1385906"/>
            <a:ext cx="7858180" cy="4954550"/>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W92. Dit deel van de straat is weinig veranderd.</a:t>
            </a:r>
            <a:br>
              <a:rPr lang="nl-NL" sz="2000" dirty="0"/>
            </a:br>
            <a:endParaRPr lang="nl-NL" sz="2000" dirty="0"/>
          </a:p>
        </p:txBody>
      </p:sp>
      <p:pic>
        <p:nvPicPr>
          <p:cNvPr id="6" name="Tijdelijke aanduiding voor inhoud 5" descr="W92.JPG"/>
          <p:cNvPicPr>
            <a:picLocks noGrp="1" noChangeAspect="1"/>
          </p:cNvPicPr>
          <p:nvPr>
            <p:ph idx="1"/>
          </p:nvPr>
        </p:nvPicPr>
        <p:blipFill>
          <a:blip r:embed="rId2" cstate="print"/>
          <a:stretch>
            <a:fillRect/>
          </a:stretch>
        </p:blipFill>
        <p:spPr>
          <a:xfrm>
            <a:off x="819344" y="1428736"/>
            <a:ext cx="7587326" cy="4958173"/>
          </a:xfrm>
        </p:spPr>
      </p:pic>
      <p:sp>
        <p:nvSpPr>
          <p:cNvPr id="4" name="Tijdelijke aanduiding voor datum 3"/>
          <p:cNvSpPr>
            <a:spLocks noGrp="1"/>
          </p:cNvSpPr>
          <p:nvPr>
            <p:ph type="dt" sz="half" idx="10"/>
          </p:nvPr>
        </p:nvSpPr>
        <p:spPr/>
        <p:txBody>
          <a:bodyPr/>
          <a:lstStyle/>
          <a:p>
            <a:fld id="{4AC7F553-44F2-4284-8268-E46E9AB6448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F6D1671-BBE9-4335-9F30-F037B7E25268}" type="slidenum">
              <a:rPr lang="nl-NL" smtClean="0"/>
              <a:pPr/>
              <a:t>66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err="1" smtClean="0"/>
              <a:t>Lindenstraat</a:t>
            </a:r>
            <a:r>
              <a:rPr lang="nl-NL" sz="2000" dirty="0" smtClean="0"/>
              <a:t>.</a:t>
            </a:r>
            <a:endParaRPr lang="nl-NL" sz="2000" dirty="0"/>
          </a:p>
        </p:txBody>
      </p:sp>
      <p:pic>
        <p:nvPicPr>
          <p:cNvPr id="8" name="Tijdelijke aanduiding voor inhoud 7" descr="L0.jpg"/>
          <p:cNvPicPr>
            <a:picLocks noGrp="1" noChangeAspect="1"/>
          </p:cNvPicPr>
          <p:nvPr>
            <p:ph idx="1"/>
          </p:nvPr>
        </p:nvPicPr>
        <p:blipFill>
          <a:blip r:embed="rId2" cstate="print"/>
          <a:stretch>
            <a:fillRect/>
          </a:stretch>
        </p:blipFill>
        <p:spPr>
          <a:xfrm>
            <a:off x="428596" y="1399096"/>
            <a:ext cx="8286808" cy="4928170"/>
          </a:xfrm>
        </p:spPr>
      </p:pic>
      <p:sp>
        <p:nvSpPr>
          <p:cNvPr id="6" name="Tijdelijke aanduiding voor datum 5"/>
          <p:cNvSpPr>
            <a:spLocks noGrp="1"/>
          </p:cNvSpPr>
          <p:nvPr>
            <p:ph type="dt" sz="half" idx="10"/>
          </p:nvPr>
        </p:nvSpPr>
        <p:spPr/>
        <p:txBody>
          <a:bodyPr/>
          <a:lstStyle/>
          <a:p>
            <a:fld id="{9CB327C4-D67F-403D-92B4-2EFCE137A6BE}" type="datetime1">
              <a:rPr lang="nl-NL" smtClean="0"/>
              <a:pPr/>
              <a:t>2-10-2018</a:t>
            </a:fld>
            <a:endParaRPr lang="nl-NL"/>
          </a:p>
        </p:txBody>
      </p:sp>
      <p:sp>
        <p:nvSpPr>
          <p:cNvPr id="7" name="Tijdelijke aanduiding voor dianummer 6"/>
          <p:cNvSpPr>
            <a:spLocks noGrp="1"/>
          </p:cNvSpPr>
          <p:nvPr>
            <p:ph type="sldNum" sz="quarter" idx="12"/>
          </p:nvPr>
        </p:nvSpPr>
        <p:spPr/>
        <p:txBody>
          <a:bodyPr/>
          <a:lstStyle/>
          <a:p>
            <a:fld id="{CBEE55EF-26B0-4AA0-93BB-4AF95C9908EC}" type="slidenum">
              <a:rPr lang="nl-NL" smtClean="0"/>
              <a:pPr/>
              <a:t>67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L11. De </a:t>
            </a:r>
            <a:r>
              <a:rPr lang="nl-NL" sz="2000" dirty="0" err="1"/>
              <a:t>Lindenstraat</a:t>
            </a:r>
            <a:r>
              <a:rPr lang="nl-NL" sz="2000" dirty="0"/>
              <a:t> met de Schipsloot. Het pand links staat op de hoek </a:t>
            </a:r>
            <a:r>
              <a:rPr lang="nl-NL" sz="2000" dirty="0" err="1"/>
              <a:t>Lindenstraat</a:t>
            </a:r>
            <a:r>
              <a:rPr lang="nl-NL" sz="2000" dirty="0"/>
              <a:t> – </a:t>
            </a:r>
            <a:r>
              <a:rPr lang="nl-NL" sz="2000" dirty="0" err="1"/>
              <a:t>Wigboldstraat</a:t>
            </a:r>
            <a:r>
              <a:rPr lang="nl-NL" sz="2000" dirty="0"/>
              <a:t>. Dit pand is afgebroken en vervangen door de witte villa links op de foto hieronder.</a:t>
            </a:r>
            <a:br>
              <a:rPr lang="nl-NL" sz="2000" dirty="0"/>
            </a:br>
            <a:endParaRPr lang="nl-NL" sz="2000" dirty="0"/>
          </a:p>
        </p:txBody>
      </p:sp>
      <p:pic>
        <p:nvPicPr>
          <p:cNvPr id="6" name="Tijdelijke aanduiding voor inhoud 5" descr="L11.jpg"/>
          <p:cNvPicPr>
            <a:picLocks noGrp="1" noChangeAspect="1"/>
          </p:cNvPicPr>
          <p:nvPr>
            <p:ph idx="1"/>
          </p:nvPr>
        </p:nvPicPr>
        <p:blipFill>
          <a:blip r:embed="rId2" cstate="print"/>
          <a:stretch>
            <a:fillRect/>
          </a:stretch>
        </p:blipFill>
        <p:spPr>
          <a:xfrm>
            <a:off x="928662" y="1428736"/>
            <a:ext cx="7429552" cy="4909667"/>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68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L12. Foto op dezelfde plaats met de Schipsloot en de witte villa op de hoek.</a:t>
            </a:r>
            <a:br>
              <a:rPr lang="nl-NL" sz="2000" dirty="0"/>
            </a:br>
            <a:endParaRPr lang="nl-NL" sz="2000" dirty="0"/>
          </a:p>
        </p:txBody>
      </p:sp>
      <p:pic>
        <p:nvPicPr>
          <p:cNvPr id="6" name="Tijdelijke aanduiding voor inhoud 5" descr="L12.jpg"/>
          <p:cNvPicPr>
            <a:picLocks noGrp="1" noChangeAspect="1"/>
          </p:cNvPicPr>
          <p:nvPr>
            <p:ph idx="1"/>
          </p:nvPr>
        </p:nvPicPr>
        <p:blipFill>
          <a:blip r:embed="rId2" cstate="print"/>
          <a:stretch>
            <a:fillRect/>
          </a:stretch>
        </p:blipFill>
        <p:spPr>
          <a:xfrm>
            <a:off x="928662" y="1428736"/>
            <a:ext cx="7463559" cy="4966923"/>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69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K 21. De Kloosterkerk, gebouwd rond 1250, werd onderdeel van het Benedictijnenklooster. De kerk is van Romaanse stijl, gebouwd met veelkleurige bakstenen van groot formaat, de zogenaamde kloostermoppen. De klei werd gewonnen bij de </a:t>
            </a:r>
            <a:r>
              <a:rPr lang="nl-NL" sz="2000" dirty="0" err="1"/>
              <a:t>Ticheldobben</a:t>
            </a:r>
            <a:r>
              <a:rPr lang="nl-NL" sz="2000" dirty="0"/>
              <a:t>. De foto is van 1920.</a:t>
            </a:r>
            <a:br>
              <a:rPr lang="nl-NL" sz="2000" dirty="0"/>
            </a:br>
            <a:endParaRPr lang="nl-NL" sz="2000" dirty="0"/>
          </a:p>
        </p:txBody>
      </p:sp>
      <p:pic>
        <p:nvPicPr>
          <p:cNvPr id="6" name="Tijdelijke aanduiding voor inhoud 5" descr="K21.jpg"/>
          <p:cNvPicPr>
            <a:picLocks noGrp="1" noChangeAspect="1"/>
          </p:cNvPicPr>
          <p:nvPr>
            <p:ph idx="1"/>
          </p:nvPr>
        </p:nvPicPr>
        <p:blipFill>
          <a:blip r:embed="rId2" cstate="print"/>
          <a:stretch>
            <a:fillRect/>
          </a:stretch>
        </p:blipFill>
        <p:spPr>
          <a:xfrm>
            <a:off x="785786" y="1357298"/>
            <a:ext cx="7715304" cy="4967293"/>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L13. De witte villa is hier ook afgebroken en vervangen door deze woningen met postkantoor.</a:t>
            </a:r>
            <a:br>
              <a:rPr lang="nl-NL" sz="2000" dirty="0"/>
            </a:br>
            <a:endParaRPr lang="nl-NL" sz="2000" dirty="0"/>
          </a:p>
        </p:txBody>
      </p:sp>
      <p:pic>
        <p:nvPicPr>
          <p:cNvPr id="6" name="Tijdelijke aanduiding voor inhoud 5" descr="L13.jpg"/>
          <p:cNvPicPr>
            <a:picLocks noGrp="1" noChangeAspect="1"/>
          </p:cNvPicPr>
          <p:nvPr>
            <p:ph idx="1"/>
          </p:nvPr>
        </p:nvPicPr>
        <p:blipFill>
          <a:blip r:embed="rId2" cstate="print"/>
          <a:stretch>
            <a:fillRect/>
          </a:stretch>
        </p:blipFill>
        <p:spPr>
          <a:xfrm>
            <a:off x="714348" y="1357298"/>
            <a:ext cx="7810655" cy="4967780"/>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L14. Op deze plaats is nu kapsalon 302 gevestigd. En op de achtergrond staan nu appartementen.</a:t>
            </a:r>
            <a:br>
              <a:rPr lang="nl-NL" sz="2000" dirty="0"/>
            </a:br>
            <a:endParaRPr lang="nl-NL" sz="2000" dirty="0"/>
          </a:p>
        </p:txBody>
      </p:sp>
      <p:pic>
        <p:nvPicPr>
          <p:cNvPr id="6" name="Tijdelijke aanduiding voor inhoud 5" descr="L14.JPG"/>
          <p:cNvPicPr>
            <a:picLocks noGrp="1" noChangeAspect="1"/>
          </p:cNvPicPr>
          <p:nvPr>
            <p:ph idx="1"/>
          </p:nvPr>
        </p:nvPicPr>
        <p:blipFill>
          <a:blip r:embed="rId2" cstate="print"/>
          <a:stretch>
            <a:fillRect/>
          </a:stretch>
        </p:blipFill>
        <p:spPr>
          <a:xfrm>
            <a:off x="928662" y="1428736"/>
            <a:ext cx="7393394" cy="4949296"/>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L21. Op de hoek </a:t>
            </a:r>
            <a:r>
              <a:rPr lang="nl-NL" sz="2000" dirty="0" err="1"/>
              <a:t>lindenstraat</a:t>
            </a:r>
            <a:r>
              <a:rPr lang="nl-NL" sz="2000" dirty="0"/>
              <a:t> – </a:t>
            </a:r>
            <a:r>
              <a:rPr lang="nl-NL" sz="2000" dirty="0" err="1"/>
              <a:t>Gaykingastraat</a:t>
            </a:r>
            <a:r>
              <a:rPr lang="nl-NL" sz="2000" dirty="0"/>
              <a:t> stond deze borstelfabriek. Ook kon men er graan malen en werden er tafel- en stoelpoten gepolitoerd. Later is de fabriek nog verbouwd tot vier woningen.</a:t>
            </a:r>
            <a:br>
              <a:rPr lang="nl-NL" sz="2000" dirty="0"/>
            </a:br>
            <a:endParaRPr lang="nl-NL" sz="2000" dirty="0"/>
          </a:p>
        </p:txBody>
      </p:sp>
      <p:pic>
        <p:nvPicPr>
          <p:cNvPr id="6" name="Tijdelijke aanduiding voor inhoud 5" descr="L21.jpg"/>
          <p:cNvPicPr>
            <a:picLocks noGrp="1" noChangeAspect="1"/>
          </p:cNvPicPr>
          <p:nvPr>
            <p:ph idx="1"/>
          </p:nvPr>
        </p:nvPicPr>
        <p:blipFill>
          <a:blip r:embed="rId2" cstate="print"/>
          <a:stretch>
            <a:fillRect/>
          </a:stretch>
        </p:blipFill>
        <p:spPr>
          <a:xfrm>
            <a:off x="802867" y="1428736"/>
            <a:ext cx="7631675" cy="4929221"/>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L21a. Dit huis is nu ook afgebroken i.v.m. het doortrekken van de </a:t>
            </a:r>
            <a:r>
              <a:rPr lang="nl-NL" sz="2000" dirty="0" err="1"/>
              <a:t>Gaykingastraat</a:t>
            </a:r>
            <a:r>
              <a:rPr lang="nl-NL" sz="2000" dirty="0"/>
              <a:t/>
            </a:r>
            <a:br>
              <a:rPr lang="nl-NL" sz="2000" dirty="0"/>
            </a:br>
            <a:r>
              <a:rPr lang="nl-NL" sz="2000" dirty="0"/>
              <a:t>Het is in 1961 afgebroken.</a:t>
            </a:r>
            <a:br>
              <a:rPr lang="nl-NL" sz="2000" dirty="0"/>
            </a:br>
            <a:endParaRPr lang="nl-NL" sz="2000" dirty="0"/>
          </a:p>
        </p:txBody>
      </p:sp>
      <p:pic>
        <p:nvPicPr>
          <p:cNvPr id="6" name="Tijdelijke aanduiding voor inhoud 5" descr="L21a.jpg"/>
          <p:cNvPicPr>
            <a:picLocks noGrp="1" noChangeAspect="1"/>
          </p:cNvPicPr>
          <p:nvPr>
            <p:ph idx="1"/>
          </p:nvPr>
        </p:nvPicPr>
        <p:blipFill>
          <a:blip r:embed="rId2" cstate="print"/>
          <a:stretch>
            <a:fillRect/>
          </a:stretch>
        </p:blipFill>
        <p:spPr>
          <a:xfrm>
            <a:off x="1000100" y="1357298"/>
            <a:ext cx="7215238" cy="4970024"/>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L22. Op deze locatie ligt nu de kruising </a:t>
            </a:r>
            <a:r>
              <a:rPr lang="nl-NL" sz="2000" dirty="0" err="1"/>
              <a:t>Lindenstraat</a:t>
            </a:r>
            <a:r>
              <a:rPr lang="nl-NL" sz="2000" dirty="0"/>
              <a:t> – </a:t>
            </a:r>
            <a:r>
              <a:rPr lang="nl-NL" sz="2000" dirty="0" err="1"/>
              <a:t>Gaykingastraat</a:t>
            </a:r>
            <a:r>
              <a:rPr lang="nl-NL" sz="2000" dirty="0"/>
              <a:t>.</a:t>
            </a:r>
            <a:br>
              <a:rPr lang="nl-NL" sz="2000" dirty="0"/>
            </a:br>
            <a:endParaRPr lang="nl-NL" sz="2000" dirty="0"/>
          </a:p>
        </p:txBody>
      </p:sp>
      <p:pic>
        <p:nvPicPr>
          <p:cNvPr id="6" name="Tijdelijke aanduiding voor inhoud 5" descr="L22.JPG"/>
          <p:cNvPicPr>
            <a:picLocks noGrp="1" noChangeAspect="1"/>
          </p:cNvPicPr>
          <p:nvPr>
            <p:ph idx="1"/>
          </p:nvPr>
        </p:nvPicPr>
        <p:blipFill>
          <a:blip r:embed="rId2" cstate="print"/>
          <a:stretch>
            <a:fillRect/>
          </a:stretch>
        </p:blipFill>
        <p:spPr>
          <a:xfrm>
            <a:off x="928662" y="1403690"/>
            <a:ext cx="7358114" cy="4925680"/>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74</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L31. Zicht op de </a:t>
            </a:r>
            <a:r>
              <a:rPr lang="nl-NL" sz="2000" dirty="0" err="1"/>
              <a:t>Lindenstraat</a:t>
            </a:r>
            <a:r>
              <a:rPr lang="nl-NL" sz="2000" dirty="0"/>
              <a:t> vanaf de </a:t>
            </a:r>
            <a:r>
              <a:rPr lang="nl-NL" sz="2000" dirty="0" err="1"/>
              <a:t>Gaykingastraat</a:t>
            </a:r>
            <a:r>
              <a:rPr lang="nl-NL" sz="2000" dirty="0"/>
              <a:t>. De linkervilla stond dus op de hoek </a:t>
            </a:r>
            <a:r>
              <a:rPr lang="nl-NL" sz="2000" dirty="0" err="1"/>
              <a:t>Lindenstraat</a:t>
            </a:r>
            <a:r>
              <a:rPr lang="nl-NL" sz="2000" dirty="0"/>
              <a:t> – </a:t>
            </a:r>
            <a:r>
              <a:rPr lang="nl-NL" sz="2000" dirty="0" err="1"/>
              <a:t>Wigboldstraat</a:t>
            </a:r>
            <a:r>
              <a:rPr lang="nl-NL" sz="2000" dirty="0"/>
              <a:t>. Het tweede huis links was vroeger het postkantoor.</a:t>
            </a:r>
            <a:br>
              <a:rPr lang="nl-NL" sz="2000" dirty="0"/>
            </a:br>
            <a:endParaRPr lang="nl-NL" sz="2000" dirty="0"/>
          </a:p>
        </p:txBody>
      </p:sp>
      <p:pic>
        <p:nvPicPr>
          <p:cNvPr id="6" name="Tijdelijke aanduiding voor inhoud 5" descr="L31.jpg"/>
          <p:cNvPicPr>
            <a:picLocks noGrp="1" noChangeAspect="1"/>
          </p:cNvPicPr>
          <p:nvPr>
            <p:ph idx="1"/>
          </p:nvPr>
        </p:nvPicPr>
        <p:blipFill>
          <a:blip r:embed="rId2" cstate="print"/>
          <a:stretch>
            <a:fillRect/>
          </a:stretch>
        </p:blipFill>
        <p:spPr>
          <a:xfrm>
            <a:off x="928662" y="1357298"/>
            <a:ext cx="7429552" cy="4969465"/>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75</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L32. De nieuwe situatie is bijna onherkenbaar.</a:t>
            </a:r>
            <a:br>
              <a:rPr lang="nl-NL" sz="2000" dirty="0"/>
            </a:br>
            <a:endParaRPr lang="nl-NL" sz="2000" dirty="0"/>
          </a:p>
        </p:txBody>
      </p:sp>
      <p:pic>
        <p:nvPicPr>
          <p:cNvPr id="6" name="Tijdelijke aanduiding voor inhoud 5" descr="L32.JPG"/>
          <p:cNvPicPr>
            <a:picLocks noGrp="1" noChangeAspect="1"/>
          </p:cNvPicPr>
          <p:nvPr>
            <p:ph idx="1"/>
          </p:nvPr>
        </p:nvPicPr>
        <p:blipFill>
          <a:blip r:embed="rId2" cstate="print"/>
          <a:stretch>
            <a:fillRect/>
          </a:stretch>
        </p:blipFill>
        <p:spPr>
          <a:xfrm>
            <a:off x="928662" y="1428736"/>
            <a:ext cx="7363406" cy="4929222"/>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76</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L41. In dit pand was dus  vroeger het postkantoor gevestigd. De postkantoorhouder was de heer </a:t>
            </a:r>
            <a:r>
              <a:rPr lang="nl-NL" sz="2000" dirty="0" err="1"/>
              <a:t>Wiltjer</a:t>
            </a:r>
            <a:r>
              <a:rPr lang="nl-NL" sz="2000" dirty="0"/>
              <a:t>.</a:t>
            </a:r>
            <a:br>
              <a:rPr lang="nl-NL" sz="2000" dirty="0"/>
            </a:br>
            <a:endParaRPr lang="nl-NL" sz="2000" dirty="0"/>
          </a:p>
        </p:txBody>
      </p:sp>
      <p:pic>
        <p:nvPicPr>
          <p:cNvPr id="6" name="Tijdelijke aanduiding voor inhoud 5" descr="L41.jpg"/>
          <p:cNvPicPr>
            <a:picLocks noGrp="1" noChangeAspect="1"/>
          </p:cNvPicPr>
          <p:nvPr>
            <p:ph idx="1"/>
          </p:nvPr>
        </p:nvPicPr>
        <p:blipFill>
          <a:blip r:embed="rId2" cstate="print"/>
          <a:stretch>
            <a:fillRect/>
          </a:stretch>
        </p:blipFill>
        <p:spPr>
          <a:xfrm>
            <a:off x="642910" y="1357298"/>
            <a:ext cx="7878630" cy="4923179"/>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77</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L42. Het pand ziet er nu zo uit.</a:t>
            </a:r>
            <a:br>
              <a:rPr lang="nl-NL" sz="2000" dirty="0"/>
            </a:br>
            <a:endParaRPr lang="nl-NL" sz="2000" dirty="0"/>
          </a:p>
        </p:txBody>
      </p:sp>
      <p:pic>
        <p:nvPicPr>
          <p:cNvPr id="6" name="Tijdelijke aanduiding voor inhoud 5" descr="L42.JPG"/>
          <p:cNvPicPr>
            <a:picLocks noGrp="1" noChangeAspect="1"/>
          </p:cNvPicPr>
          <p:nvPr>
            <p:ph idx="1"/>
          </p:nvPr>
        </p:nvPicPr>
        <p:blipFill>
          <a:blip r:embed="rId2" cstate="print"/>
          <a:stretch>
            <a:fillRect/>
          </a:stretch>
        </p:blipFill>
        <p:spPr>
          <a:xfrm>
            <a:off x="857224" y="1357298"/>
            <a:ext cx="7429551" cy="4973501"/>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L51. Een foto van de </a:t>
            </a:r>
            <a:r>
              <a:rPr lang="nl-NL" sz="2000" dirty="0" err="1"/>
              <a:t>Lindenstraat</a:t>
            </a:r>
            <a:r>
              <a:rPr lang="nl-NL" sz="2000" dirty="0"/>
              <a:t> met de gedempte Schipsloot. 1939.</a:t>
            </a:r>
            <a:br>
              <a:rPr lang="nl-NL" sz="2000" dirty="0"/>
            </a:br>
            <a:endParaRPr lang="nl-NL" sz="2000" dirty="0"/>
          </a:p>
        </p:txBody>
      </p:sp>
      <p:pic>
        <p:nvPicPr>
          <p:cNvPr id="6" name="Tijdelijke aanduiding voor inhoud 5" descr="L51.jpg"/>
          <p:cNvPicPr>
            <a:picLocks noGrp="1" noChangeAspect="1"/>
          </p:cNvPicPr>
          <p:nvPr>
            <p:ph idx="1"/>
          </p:nvPr>
        </p:nvPicPr>
        <p:blipFill>
          <a:blip r:embed="rId2" cstate="print"/>
          <a:stretch>
            <a:fillRect/>
          </a:stretch>
        </p:blipFill>
        <p:spPr>
          <a:xfrm>
            <a:off x="785786" y="1428736"/>
            <a:ext cx="7612016" cy="4935864"/>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79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K22. De kloosterkerk zoals die er nu uitziet. De laatste restauratie vond plaats in 1981. De kerk werd toen  voor 1.7 miljoen gulden gerestaureerd.</a:t>
            </a:r>
            <a:br>
              <a:rPr lang="nl-NL" sz="2000" dirty="0"/>
            </a:br>
            <a:endParaRPr lang="nl-NL" sz="2000" dirty="0"/>
          </a:p>
        </p:txBody>
      </p:sp>
      <p:pic>
        <p:nvPicPr>
          <p:cNvPr id="6" name="Tijdelijke aanduiding voor inhoud 5" descr="K22.JPG"/>
          <p:cNvPicPr>
            <a:picLocks noGrp="1" noChangeAspect="1"/>
          </p:cNvPicPr>
          <p:nvPr>
            <p:ph idx="1"/>
          </p:nvPr>
        </p:nvPicPr>
        <p:blipFill>
          <a:blip r:embed="rId2" cstate="print"/>
          <a:stretch>
            <a:fillRect/>
          </a:stretch>
        </p:blipFill>
        <p:spPr>
          <a:xfrm>
            <a:off x="928662" y="1285860"/>
            <a:ext cx="7470122" cy="5000660"/>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8</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L52. Hier een foto van dezelfde plek een paar jaar later met het pas aangelegde dorpsplein en de bank. De bank is gemaakt van kloostermoppen van het voormalige klooster.</a:t>
            </a:r>
            <a:br>
              <a:rPr lang="nl-NL" sz="2000" dirty="0"/>
            </a:br>
            <a:endParaRPr lang="nl-NL" sz="2000" dirty="0"/>
          </a:p>
        </p:txBody>
      </p:sp>
      <p:pic>
        <p:nvPicPr>
          <p:cNvPr id="6" name="Tijdelijke aanduiding voor inhoud 5" descr="L52.jpg"/>
          <p:cNvPicPr>
            <a:picLocks noGrp="1" noChangeAspect="1"/>
          </p:cNvPicPr>
          <p:nvPr>
            <p:ph idx="1"/>
          </p:nvPr>
        </p:nvPicPr>
        <p:blipFill>
          <a:blip r:embed="rId2" cstate="print"/>
          <a:stretch>
            <a:fillRect/>
          </a:stretch>
        </p:blipFill>
        <p:spPr>
          <a:xfrm>
            <a:off x="642910" y="1428736"/>
            <a:ext cx="7865256" cy="4954432"/>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80</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L53 . Het nieuwe dorpsplein met gerestaureerde bank.</a:t>
            </a:r>
            <a:br>
              <a:rPr lang="nl-NL" sz="2000" dirty="0"/>
            </a:br>
            <a:endParaRPr lang="nl-NL" sz="2000" dirty="0"/>
          </a:p>
        </p:txBody>
      </p:sp>
      <p:pic>
        <p:nvPicPr>
          <p:cNvPr id="6" name="Tijdelijke aanduiding voor inhoud 5" descr="L53.JPG"/>
          <p:cNvPicPr>
            <a:picLocks noGrp="1" noChangeAspect="1"/>
          </p:cNvPicPr>
          <p:nvPr>
            <p:ph idx="1"/>
          </p:nvPr>
        </p:nvPicPr>
        <p:blipFill>
          <a:blip r:embed="rId2" cstate="print"/>
          <a:stretch>
            <a:fillRect/>
          </a:stretch>
        </p:blipFill>
        <p:spPr>
          <a:xfrm>
            <a:off x="951950" y="1376430"/>
            <a:ext cx="7334825" cy="4910090"/>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81</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L61. Een foto van na de oorlog vanaf het plein richting de </a:t>
            </a:r>
            <a:r>
              <a:rPr lang="nl-NL" sz="2000" dirty="0" err="1"/>
              <a:t>Wigboldstraat</a:t>
            </a:r>
            <a:r>
              <a:rPr lang="nl-NL" sz="2000" dirty="0"/>
              <a:t>. De witte villa staat er nog. De </a:t>
            </a:r>
            <a:r>
              <a:rPr lang="nl-NL" sz="2000" dirty="0" err="1"/>
              <a:t>Wigboldstraat</a:t>
            </a:r>
            <a:r>
              <a:rPr lang="nl-NL" sz="2000" dirty="0"/>
              <a:t> is gedeeltelijk nog onbebouwd.</a:t>
            </a:r>
            <a:br>
              <a:rPr lang="nl-NL" sz="2000" dirty="0"/>
            </a:br>
            <a:endParaRPr lang="nl-NL" sz="2000" dirty="0"/>
          </a:p>
        </p:txBody>
      </p:sp>
      <p:pic>
        <p:nvPicPr>
          <p:cNvPr id="6" name="Tijdelijke aanduiding voor inhoud 5" descr="L61.jpg"/>
          <p:cNvPicPr>
            <a:picLocks noGrp="1" noChangeAspect="1"/>
          </p:cNvPicPr>
          <p:nvPr>
            <p:ph idx="1"/>
          </p:nvPr>
        </p:nvPicPr>
        <p:blipFill>
          <a:blip r:embed="rId2" cstate="print"/>
          <a:stretch>
            <a:fillRect/>
          </a:stretch>
        </p:blipFill>
        <p:spPr>
          <a:xfrm>
            <a:off x="1000100" y="1428736"/>
            <a:ext cx="7286676" cy="4898827"/>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82</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L62. Het aanzicht nu. Het postkantoor is verhuist naar het Koopmansplein.</a:t>
            </a:r>
            <a:br>
              <a:rPr lang="nl-NL" sz="2000" dirty="0"/>
            </a:br>
            <a:endParaRPr lang="nl-NL" sz="2000" dirty="0"/>
          </a:p>
        </p:txBody>
      </p:sp>
      <p:pic>
        <p:nvPicPr>
          <p:cNvPr id="6" name="Tijdelijke aanduiding voor inhoud 5" descr="L62.JPG"/>
          <p:cNvPicPr>
            <a:picLocks noGrp="1" noChangeAspect="1"/>
          </p:cNvPicPr>
          <p:nvPr>
            <p:ph idx="1"/>
          </p:nvPr>
        </p:nvPicPr>
        <p:blipFill>
          <a:blip r:embed="rId2" cstate="print"/>
          <a:stretch>
            <a:fillRect/>
          </a:stretch>
        </p:blipFill>
        <p:spPr>
          <a:xfrm>
            <a:off x="888094" y="1357298"/>
            <a:ext cx="7470120" cy="5000660"/>
          </a:xfrm>
        </p:spPr>
      </p:pic>
      <p:sp>
        <p:nvSpPr>
          <p:cNvPr id="4" name="Tijdelijke aanduiding voor datum 3"/>
          <p:cNvSpPr>
            <a:spLocks noGrp="1"/>
          </p:cNvSpPr>
          <p:nvPr>
            <p:ph type="dt" sz="half" idx="10"/>
          </p:nvPr>
        </p:nvSpPr>
        <p:spPr/>
        <p:txBody>
          <a:bodyPr/>
          <a:lstStyle/>
          <a:p>
            <a:fld id="{42132A6C-9873-4929-B6B3-EBCF7FE97EA7}"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CBEE55EF-26B0-4AA0-93BB-4AF95C9908EC}" type="slidenum">
              <a:rPr lang="nl-NL" smtClean="0"/>
              <a:pPr/>
              <a:t>83</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smtClean="0"/>
              <a:t>Dorpsplein.</a:t>
            </a:r>
            <a:endParaRPr lang="nl-NL" sz="2000" dirty="0"/>
          </a:p>
        </p:txBody>
      </p:sp>
      <p:pic>
        <p:nvPicPr>
          <p:cNvPr id="8" name="Tijdelijke aanduiding voor inhoud 7" descr="D0.jpg"/>
          <p:cNvPicPr>
            <a:picLocks noGrp="1" noChangeAspect="1"/>
          </p:cNvPicPr>
          <p:nvPr>
            <p:ph idx="1"/>
          </p:nvPr>
        </p:nvPicPr>
        <p:blipFill>
          <a:blip r:embed="rId2" cstate="print"/>
          <a:stretch>
            <a:fillRect/>
          </a:stretch>
        </p:blipFill>
        <p:spPr>
          <a:xfrm>
            <a:off x="428596" y="1357298"/>
            <a:ext cx="8338418" cy="4958862"/>
          </a:xfrm>
        </p:spPr>
      </p:pic>
      <p:sp>
        <p:nvSpPr>
          <p:cNvPr id="6" name="Tijdelijke aanduiding voor datum 5"/>
          <p:cNvSpPr>
            <a:spLocks noGrp="1"/>
          </p:cNvSpPr>
          <p:nvPr>
            <p:ph type="dt" sz="half" idx="10"/>
          </p:nvPr>
        </p:nvSpPr>
        <p:spPr/>
        <p:txBody>
          <a:bodyPr/>
          <a:lstStyle/>
          <a:p>
            <a:fld id="{F6CE4DD1-C1FF-4934-9558-C7E706F2153C}" type="datetime1">
              <a:rPr lang="nl-NL" smtClean="0"/>
              <a:pPr/>
              <a:t>2-10-2018</a:t>
            </a:fld>
            <a:endParaRPr lang="nl-NL"/>
          </a:p>
        </p:txBody>
      </p:sp>
      <p:sp>
        <p:nvSpPr>
          <p:cNvPr id="7" name="Tijdelijke aanduiding voor dianummer 6"/>
          <p:cNvSpPr>
            <a:spLocks noGrp="1"/>
          </p:cNvSpPr>
          <p:nvPr>
            <p:ph type="sldNum" sz="quarter" idx="12"/>
          </p:nvPr>
        </p:nvSpPr>
        <p:spPr/>
        <p:txBody>
          <a:bodyPr/>
          <a:lstStyle/>
          <a:p>
            <a:fld id="{59FC46BF-C82C-4662-A35E-FD822030E250}" type="slidenum">
              <a:rPr lang="nl-NL" smtClean="0"/>
              <a:pPr/>
              <a:t>84</a:t>
            </a:fld>
            <a:endParaRPr lang="nl-NL"/>
          </a:p>
        </p:txBody>
      </p:sp>
    </p:spTree>
  </p:cSld>
  <p:clrMapOvr>
    <a:masterClrMapping/>
  </p:clrMapOvr>
  <p:transition spd="slow" advClick="0" advTm="10000">
    <p:zoom/>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D11. Het dorpsplein en de muziektempel, gezien vanaf de </a:t>
            </a:r>
            <a:r>
              <a:rPr lang="nl-NL" sz="2000" dirty="0" err="1"/>
              <a:t>Gaykingastraat</a:t>
            </a:r>
            <a:r>
              <a:rPr lang="nl-NL" sz="2000" dirty="0"/>
              <a:t>. De foto is van net na de oorlog. Het huis links is van de familie </a:t>
            </a:r>
            <a:r>
              <a:rPr lang="nl-NL" sz="2000" dirty="0" err="1"/>
              <a:t>Swieringa</a:t>
            </a:r>
            <a:r>
              <a:rPr lang="nl-NL" sz="2000" dirty="0"/>
              <a:t>. Op de voorgrond zijn nog geen woningen gebouwd.</a:t>
            </a:r>
            <a:br>
              <a:rPr lang="nl-NL" sz="2000" dirty="0"/>
            </a:br>
            <a:endParaRPr lang="nl-NL" sz="2000" dirty="0"/>
          </a:p>
        </p:txBody>
      </p:sp>
      <p:pic>
        <p:nvPicPr>
          <p:cNvPr id="6" name="Tijdelijke aanduiding voor inhoud 5" descr="D11.jpg"/>
          <p:cNvPicPr>
            <a:picLocks noGrp="1" noChangeAspect="1"/>
          </p:cNvPicPr>
          <p:nvPr>
            <p:ph idx="1"/>
          </p:nvPr>
        </p:nvPicPr>
        <p:blipFill>
          <a:blip r:embed="rId2" cstate="print"/>
          <a:stretch>
            <a:fillRect/>
          </a:stretch>
        </p:blipFill>
        <p:spPr>
          <a:xfrm>
            <a:off x="857224" y="1428736"/>
            <a:ext cx="7515050" cy="4933427"/>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85</a:t>
            </a:fld>
            <a:endParaRPr lang="nl-NL"/>
          </a:p>
        </p:txBody>
      </p:sp>
    </p:spTree>
  </p:cSld>
  <p:clrMapOvr>
    <a:masterClrMapping/>
  </p:clrMapOvr>
  <p:transition spd="slow" advClick="0" advTm="10000">
    <p:zoom/>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D12. De muziektempel gezien vanaf de hoek Burg. </a:t>
            </a:r>
            <a:r>
              <a:rPr lang="nl-NL" sz="2000" dirty="0" err="1"/>
              <a:t>Triezenbergstraat</a:t>
            </a:r>
            <a:r>
              <a:rPr lang="nl-NL" sz="2000" dirty="0"/>
              <a:t>.</a:t>
            </a:r>
            <a:br>
              <a:rPr lang="nl-NL" sz="2000" dirty="0"/>
            </a:br>
            <a:endParaRPr lang="nl-NL" sz="2000" dirty="0"/>
          </a:p>
        </p:txBody>
      </p:sp>
      <p:pic>
        <p:nvPicPr>
          <p:cNvPr id="6" name="Tijdelijke aanduiding voor inhoud 5" descr="D12.jpg"/>
          <p:cNvPicPr>
            <a:picLocks noGrp="1" noChangeAspect="1"/>
          </p:cNvPicPr>
          <p:nvPr>
            <p:ph idx="1"/>
          </p:nvPr>
        </p:nvPicPr>
        <p:blipFill>
          <a:blip r:embed="rId2" cstate="print"/>
          <a:stretch>
            <a:fillRect/>
          </a:stretch>
        </p:blipFill>
        <p:spPr>
          <a:xfrm>
            <a:off x="714348" y="1428736"/>
            <a:ext cx="7827455" cy="4929222"/>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86</a:t>
            </a:fld>
            <a:endParaRPr lang="nl-NL"/>
          </a:p>
        </p:txBody>
      </p:sp>
    </p:spTree>
  </p:cSld>
  <p:clrMapOvr>
    <a:masterClrMapping/>
  </p:clrMapOvr>
  <p:transition spd="slow" advClick="0" advTm="10000">
    <p:zoom/>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D13. Hier het vernieuwde dorpsplein met gerestaureerde muziektempel.</a:t>
            </a:r>
          </a:p>
        </p:txBody>
      </p:sp>
      <p:pic>
        <p:nvPicPr>
          <p:cNvPr id="6" name="Tijdelijke aanduiding voor inhoud 5" descr="D13.JPG"/>
          <p:cNvPicPr>
            <a:picLocks noGrp="1" noChangeAspect="1"/>
          </p:cNvPicPr>
          <p:nvPr>
            <p:ph idx="1"/>
          </p:nvPr>
        </p:nvPicPr>
        <p:blipFill>
          <a:blip r:embed="rId2" cstate="print"/>
          <a:stretch>
            <a:fillRect/>
          </a:stretch>
        </p:blipFill>
        <p:spPr>
          <a:xfrm>
            <a:off x="857224" y="1357298"/>
            <a:ext cx="7470122" cy="5000660"/>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87</a:t>
            </a:fld>
            <a:endParaRPr lang="nl-NL"/>
          </a:p>
        </p:txBody>
      </p:sp>
    </p:spTree>
  </p:cSld>
  <p:clrMapOvr>
    <a:masterClrMapping/>
  </p:clrMapOvr>
  <p:transition spd="slow" advClick="0" advTm="10000">
    <p:zoom/>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D21. Het dorpsplein vanuit de lucht zoals die er in de jaren tachtig uitzag.</a:t>
            </a:r>
            <a:br>
              <a:rPr lang="nl-NL" sz="2000" dirty="0"/>
            </a:br>
            <a:endParaRPr lang="nl-NL" sz="2000" dirty="0"/>
          </a:p>
        </p:txBody>
      </p:sp>
      <p:pic>
        <p:nvPicPr>
          <p:cNvPr id="6" name="Tijdelijke aanduiding voor inhoud 5" descr="D21.jpg"/>
          <p:cNvPicPr>
            <a:picLocks noGrp="1" noChangeAspect="1"/>
          </p:cNvPicPr>
          <p:nvPr>
            <p:ph idx="1"/>
          </p:nvPr>
        </p:nvPicPr>
        <p:blipFill>
          <a:blip r:embed="rId2" cstate="print"/>
          <a:stretch>
            <a:fillRect/>
          </a:stretch>
        </p:blipFill>
        <p:spPr>
          <a:xfrm>
            <a:off x="1041600" y="1306957"/>
            <a:ext cx="7173738" cy="5055213"/>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88</a:t>
            </a:fld>
            <a:endParaRPr lang="nl-NL"/>
          </a:p>
        </p:txBody>
      </p:sp>
    </p:spTree>
  </p:cSld>
  <p:clrMapOvr>
    <a:masterClrMapping/>
  </p:clrMapOvr>
  <p:transition spd="slow" advClick="0" advTm="10000">
    <p:zoom/>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D31. De </a:t>
            </a:r>
            <a:r>
              <a:rPr lang="nl-NL" sz="2000" dirty="0" err="1"/>
              <a:t>Valckestraat</a:t>
            </a:r>
            <a:r>
              <a:rPr lang="nl-NL" sz="2000" dirty="0"/>
              <a:t> met het politiebureau.</a:t>
            </a:r>
            <a:br>
              <a:rPr lang="nl-NL" sz="2000" dirty="0"/>
            </a:br>
            <a:endParaRPr lang="nl-NL" sz="2000" dirty="0"/>
          </a:p>
        </p:txBody>
      </p:sp>
      <p:pic>
        <p:nvPicPr>
          <p:cNvPr id="6" name="Tijdelijke aanduiding voor inhoud 5" descr="D31.jpg"/>
          <p:cNvPicPr>
            <a:picLocks noGrp="1" noChangeAspect="1"/>
          </p:cNvPicPr>
          <p:nvPr>
            <p:ph idx="1"/>
          </p:nvPr>
        </p:nvPicPr>
        <p:blipFill>
          <a:blip r:embed="rId2" cstate="print"/>
          <a:stretch>
            <a:fillRect/>
          </a:stretch>
        </p:blipFill>
        <p:spPr>
          <a:xfrm>
            <a:off x="642910" y="1428736"/>
            <a:ext cx="7860889" cy="4929222"/>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89</a:t>
            </a:fld>
            <a:endParaRPr lang="nl-NL"/>
          </a:p>
        </p:txBody>
      </p:sp>
    </p:spTree>
  </p:cSld>
  <p:clrMapOvr>
    <a:masterClrMapping/>
  </p:clrMapOvr>
  <p:transition spd="slow" advClick="0" advTm="10000">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K31. De kerk vanaf de Stadsweg gezien. De bewoning rechts is geheel verdwenen. Een mooie oldtimer completeert het geheel.</a:t>
            </a:r>
            <a:br>
              <a:rPr lang="nl-NL" sz="2000" dirty="0"/>
            </a:br>
            <a:endParaRPr lang="nl-NL" sz="2000" dirty="0"/>
          </a:p>
        </p:txBody>
      </p:sp>
      <p:pic>
        <p:nvPicPr>
          <p:cNvPr id="6" name="Tijdelijke aanduiding voor inhoud 5" descr="K31.jpg"/>
          <p:cNvPicPr>
            <a:picLocks noGrp="1" noChangeAspect="1"/>
          </p:cNvPicPr>
          <p:nvPr>
            <p:ph idx="1"/>
          </p:nvPr>
        </p:nvPicPr>
        <p:blipFill>
          <a:blip r:embed="rId2" cstate="print"/>
          <a:stretch>
            <a:fillRect/>
          </a:stretch>
        </p:blipFill>
        <p:spPr>
          <a:xfrm>
            <a:off x="1357290" y="1071546"/>
            <a:ext cx="6572296" cy="5256083"/>
          </a:xfrm>
        </p:spPr>
      </p:pic>
      <p:sp>
        <p:nvSpPr>
          <p:cNvPr id="4" name="Tijdelijke aanduiding voor datum 3"/>
          <p:cNvSpPr>
            <a:spLocks noGrp="1"/>
          </p:cNvSpPr>
          <p:nvPr>
            <p:ph type="dt" sz="half" idx="10"/>
          </p:nvPr>
        </p:nvSpPr>
        <p:spPr/>
        <p:txBody>
          <a:bodyPr/>
          <a:lstStyle/>
          <a:p>
            <a:fld id="{8B800278-29DC-4FC9-AE61-C3B4838777F6}"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AA860E0C-8BB2-4E8B-BA58-93F229BC4840}" type="slidenum">
              <a:rPr lang="nl-NL" smtClean="0"/>
              <a:pPr/>
              <a:t>9</a:t>
            </a:fld>
            <a:endParaRPr lang="nl-NL"/>
          </a:p>
        </p:txBody>
      </p:sp>
    </p:spTree>
  </p:cSld>
  <p:clrMapOvr>
    <a:masterClrMapping/>
  </p:clrMapOvr>
  <p:transition spd="slow" advClick="0" advTm="10000">
    <p:zoom/>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D32. Het politiebureau is verhuisd naar het Koopmansplein. Er is nu een cadeauwinkel in gevestigd.</a:t>
            </a:r>
            <a:br>
              <a:rPr lang="nl-NL" sz="2000" dirty="0"/>
            </a:br>
            <a:endParaRPr lang="nl-NL" sz="2000" dirty="0"/>
          </a:p>
        </p:txBody>
      </p:sp>
      <p:pic>
        <p:nvPicPr>
          <p:cNvPr id="6" name="Tijdelijke aanduiding voor inhoud 5" descr="D32.JPG"/>
          <p:cNvPicPr>
            <a:picLocks noGrp="1" noChangeAspect="1"/>
          </p:cNvPicPr>
          <p:nvPr>
            <p:ph idx="1"/>
          </p:nvPr>
        </p:nvPicPr>
        <p:blipFill>
          <a:blip r:embed="rId2" cstate="print"/>
          <a:stretch>
            <a:fillRect/>
          </a:stretch>
        </p:blipFill>
        <p:spPr>
          <a:xfrm>
            <a:off x="857224" y="1357298"/>
            <a:ext cx="7458133" cy="4992634"/>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90</a:t>
            </a:fld>
            <a:endParaRPr lang="nl-NL"/>
          </a:p>
        </p:txBody>
      </p:sp>
    </p:spTree>
  </p:cSld>
  <p:clrMapOvr>
    <a:masterClrMapping/>
  </p:clrMapOvr>
  <p:transition spd="slow" advClick="0" advTm="10000">
    <p:zoom/>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D41. Het dorpsplein met nog op de achtergrond de witte woning, de Zwaluw, met als laatste bewoner de familie </a:t>
            </a:r>
            <a:r>
              <a:rPr lang="nl-NL" sz="2000" dirty="0" err="1"/>
              <a:t>Heidema</a:t>
            </a:r>
            <a:r>
              <a:rPr lang="nl-NL" sz="2000" dirty="0"/>
              <a:t>. De woning is omstreeks 2000 afgebroken in verband met de bouw van het nieuwe dorpscentrum.</a:t>
            </a:r>
            <a:br>
              <a:rPr lang="nl-NL" sz="2000" dirty="0"/>
            </a:br>
            <a:endParaRPr lang="nl-NL" sz="2000" dirty="0"/>
          </a:p>
        </p:txBody>
      </p:sp>
      <p:pic>
        <p:nvPicPr>
          <p:cNvPr id="6" name="Tijdelijke aanduiding voor inhoud 5" descr="D41.jpg"/>
          <p:cNvPicPr>
            <a:picLocks noGrp="1" noChangeAspect="1"/>
          </p:cNvPicPr>
          <p:nvPr>
            <p:ph idx="1"/>
          </p:nvPr>
        </p:nvPicPr>
        <p:blipFill>
          <a:blip r:embed="rId2" cstate="print"/>
          <a:stretch>
            <a:fillRect/>
          </a:stretch>
        </p:blipFill>
        <p:spPr>
          <a:xfrm>
            <a:off x="857224" y="1357298"/>
            <a:ext cx="7545409" cy="5007485"/>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91</a:t>
            </a:fld>
            <a:endParaRPr lang="nl-NL"/>
          </a:p>
        </p:txBody>
      </p:sp>
    </p:spTree>
  </p:cSld>
  <p:clrMapOvr>
    <a:masterClrMapping/>
  </p:clrMapOvr>
  <p:transition spd="slow" advClick="0" advTm="10000">
    <p:zoom/>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D42. Op de achtergrond het nieuwe dorpscentrum. Waar de woning, de Zwaluw, stond ligt nu de toegangsweg naar het dorpscentrum.</a:t>
            </a:r>
            <a:br>
              <a:rPr lang="nl-NL" sz="2000" dirty="0"/>
            </a:br>
            <a:endParaRPr lang="nl-NL" sz="2000" dirty="0"/>
          </a:p>
        </p:txBody>
      </p:sp>
      <p:pic>
        <p:nvPicPr>
          <p:cNvPr id="6" name="Tijdelijke aanduiding voor inhoud 5" descr="D42.JPG"/>
          <p:cNvPicPr>
            <a:picLocks noGrp="1" noChangeAspect="1"/>
          </p:cNvPicPr>
          <p:nvPr>
            <p:ph idx="1"/>
          </p:nvPr>
        </p:nvPicPr>
        <p:blipFill>
          <a:blip r:embed="rId2" cstate="print"/>
          <a:stretch>
            <a:fillRect/>
          </a:stretch>
        </p:blipFill>
        <p:spPr>
          <a:xfrm>
            <a:off x="928662" y="1428736"/>
            <a:ext cx="7428298" cy="4972662"/>
          </a:xfrm>
        </p:spPr>
      </p:pic>
      <p:sp>
        <p:nvSpPr>
          <p:cNvPr id="4" name="Tijdelijke aanduiding voor datum 3"/>
          <p:cNvSpPr>
            <a:spLocks noGrp="1"/>
          </p:cNvSpPr>
          <p:nvPr>
            <p:ph type="dt" sz="half" idx="10"/>
          </p:nvPr>
        </p:nvSpPr>
        <p:spPr/>
        <p:txBody>
          <a:bodyPr/>
          <a:lstStyle/>
          <a:p>
            <a:fld id="{16418D8F-816B-498F-9E09-F0A5F77F9DA2}"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59FC46BF-C82C-4662-A35E-FD822030E250}" type="slidenum">
              <a:rPr lang="nl-NL" smtClean="0"/>
              <a:pPr/>
              <a:t>92</a:t>
            </a:fld>
            <a:endParaRPr lang="nl-NL"/>
          </a:p>
        </p:txBody>
      </p:sp>
    </p:spTree>
  </p:cSld>
  <p:clrMapOvr>
    <a:masterClrMapping/>
  </p:clrMapOvr>
  <p:transition spd="slow" advClick="0" advTm="10000">
    <p:zoom/>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2000" dirty="0" err="1" smtClean="0"/>
              <a:t>Gaykingastraat</a:t>
            </a:r>
            <a:r>
              <a:rPr lang="nl-NL" sz="2000" dirty="0" smtClean="0"/>
              <a:t>.</a:t>
            </a:r>
            <a:endParaRPr lang="nl-NL" sz="2000" dirty="0"/>
          </a:p>
        </p:txBody>
      </p:sp>
      <p:pic>
        <p:nvPicPr>
          <p:cNvPr id="8" name="Tijdelijke aanduiding voor inhoud 7" descr="G0.jpg"/>
          <p:cNvPicPr>
            <a:picLocks noGrp="1" noChangeAspect="1"/>
          </p:cNvPicPr>
          <p:nvPr>
            <p:ph idx="1"/>
          </p:nvPr>
        </p:nvPicPr>
        <p:blipFill>
          <a:blip r:embed="rId2" cstate="print"/>
          <a:stretch>
            <a:fillRect/>
          </a:stretch>
        </p:blipFill>
        <p:spPr>
          <a:xfrm>
            <a:off x="428596" y="1399096"/>
            <a:ext cx="8286808" cy="4928170"/>
          </a:xfrm>
        </p:spPr>
      </p:pic>
      <p:sp>
        <p:nvSpPr>
          <p:cNvPr id="6" name="Tijdelijke aanduiding voor datum 5"/>
          <p:cNvSpPr>
            <a:spLocks noGrp="1"/>
          </p:cNvSpPr>
          <p:nvPr>
            <p:ph type="dt" sz="half" idx="10"/>
          </p:nvPr>
        </p:nvSpPr>
        <p:spPr/>
        <p:txBody>
          <a:bodyPr/>
          <a:lstStyle/>
          <a:p>
            <a:fld id="{B688D628-3953-419F-9DD0-32C827053D9C}" type="datetime1">
              <a:rPr lang="nl-NL" smtClean="0"/>
              <a:pPr/>
              <a:t>2-10-2018</a:t>
            </a:fld>
            <a:endParaRPr lang="nl-NL"/>
          </a:p>
        </p:txBody>
      </p:sp>
      <p:sp>
        <p:nvSpPr>
          <p:cNvPr id="7" name="Tijdelijke aanduiding voor dianummer 6"/>
          <p:cNvSpPr>
            <a:spLocks noGrp="1"/>
          </p:cNvSpPr>
          <p:nvPr>
            <p:ph type="sldNum" sz="quarter" idx="12"/>
          </p:nvPr>
        </p:nvSpPr>
        <p:spPr/>
        <p:txBody>
          <a:bodyPr/>
          <a:lstStyle/>
          <a:p>
            <a:fld id="{2EA3E7B9-BEF5-40C0-AB96-BF3091CE3341}" type="slidenum">
              <a:rPr lang="nl-NL" smtClean="0"/>
              <a:pPr/>
              <a:t>93</a:t>
            </a:fld>
            <a:endParaRPr lang="nl-NL"/>
          </a:p>
        </p:txBody>
      </p:sp>
    </p:spTree>
  </p:cSld>
  <p:clrMapOvr>
    <a:masterClrMapping/>
  </p:clrMapOvr>
  <p:transition spd="slow" advClick="0" advTm="10000">
    <p:zoom/>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G11. Zicht op de </a:t>
            </a:r>
            <a:r>
              <a:rPr lang="nl-NL" sz="2000" dirty="0" err="1"/>
              <a:t>Gaykingastraat</a:t>
            </a:r>
            <a:r>
              <a:rPr lang="nl-NL" sz="2000" dirty="0"/>
              <a:t> in rond 1905. De </a:t>
            </a:r>
            <a:r>
              <a:rPr lang="nl-NL" sz="2000" dirty="0" err="1"/>
              <a:t>Gaykingastraat</a:t>
            </a:r>
            <a:r>
              <a:rPr lang="nl-NL" sz="2000" dirty="0"/>
              <a:t> eindigde toen bij de </a:t>
            </a:r>
            <a:r>
              <a:rPr lang="nl-NL" sz="2000" dirty="0" err="1"/>
              <a:t>Lindenstraat</a:t>
            </a:r>
            <a:r>
              <a:rPr lang="nl-NL" sz="2000" dirty="0"/>
              <a:t>. Ten behoeve van de verdere uitbreiding van het dorp werd de </a:t>
            </a:r>
            <a:r>
              <a:rPr lang="nl-NL" sz="2000" dirty="0" err="1"/>
              <a:t>Gaykingastraat</a:t>
            </a:r>
            <a:r>
              <a:rPr lang="nl-NL" sz="2000" dirty="0"/>
              <a:t> later doorgetrokken en de drie woningen aan het eind van de straat afgebroken.</a:t>
            </a:r>
            <a:br>
              <a:rPr lang="nl-NL" sz="2000" dirty="0"/>
            </a:br>
            <a:endParaRPr lang="nl-NL" sz="2000" dirty="0"/>
          </a:p>
        </p:txBody>
      </p:sp>
      <p:pic>
        <p:nvPicPr>
          <p:cNvPr id="6" name="Tijdelijke aanduiding voor inhoud 5" descr="G11.jpg"/>
          <p:cNvPicPr>
            <a:picLocks noGrp="1" noChangeAspect="1"/>
          </p:cNvPicPr>
          <p:nvPr>
            <p:ph idx="1"/>
          </p:nvPr>
        </p:nvPicPr>
        <p:blipFill>
          <a:blip r:embed="rId2" cstate="print"/>
          <a:stretch>
            <a:fillRect/>
          </a:stretch>
        </p:blipFill>
        <p:spPr>
          <a:xfrm>
            <a:off x="1000100" y="1428736"/>
            <a:ext cx="7239816" cy="4900609"/>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94</a:t>
            </a:fld>
            <a:endParaRPr lang="nl-NL"/>
          </a:p>
        </p:txBody>
      </p:sp>
    </p:spTree>
  </p:cSld>
  <p:clrMapOvr>
    <a:masterClrMapping/>
  </p:clrMapOvr>
  <p:transition spd="slow" advClick="0" advTm="10000">
    <p:zoom/>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G12. Hier een foto van de </a:t>
            </a:r>
            <a:r>
              <a:rPr lang="nl-NL" sz="2000" dirty="0" err="1"/>
              <a:t>Gaykingastraat</a:t>
            </a:r>
            <a:r>
              <a:rPr lang="nl-NL" sz="2000" dirty="0"/>
              <a:t> in de jaren dertig. De Schipsloot werd in 1939 gedempt.</a:t>
            </a:r>
            <a:br>
              <a:rPr lang="nl-NL" sz="2000" dirty="0"/>
            </a:br>
            <a:endParaRPr lang="nl-NL" sz="2000" dirty="0"/>
          </a:p>
        </p:txBody>
      </p:sp>
      <p:pic>
        <p:nvPicPr>
          <p:cNvPr id="6" name="Tijdelijke aanduiding voor inhoud 5" descr="G12.jpg"/>
          <p:cNvPicPr>
            <a:picLocks noGrp="1" noChangeAspect="1"/>
          </p:cNvPicPr>
          <p:nvPr>
            <p:ph idx="1"/>
          </p:nvPr>
        </p:nvPicPr>
        <p:blipFill>
          <a:blip r:embed="rId2" cstate="print"/>
          <a:stretch>
            <a:fillRect/>
          </a:stretch>
        </p:blipFill>
        <p:spPr>
          <a:xfrm>
            <a:off x="785786" y="1428735"/>
            <a:ext cx="7644177" cy="4914619"/>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95</a:t>
            </a:fld>
            <a:endParaRPr lang="nl-NL"/>
          </a:p>
        </p:txBody>
      </p:sp>
    </p:spTree>
  </p:cSld>
  <p:clrMapOvr>
    <a:masterClrMapping/>
  </p:clrMapOvr>
  <p:transition spd="slow" advClick="0" advTm="10000">
    <p:zoom/>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G13. De wel erg veranderde situatie nu.</a:t>
            </a:r>
            <a:br>
              <a:rPr lang="nl-NL" sz="2000" dirty="0"/>
            </a:br>
            <a:endParaRPr lang="nl-NL" sz="2000" dirty="0"/>
          </a:p>
        </p:txBody>
      </p:sp>
      <p:pic>
        <p:nvPicPr>
          <p:cNvPr id="6" name="Tijdelijke aanduiding voor inhoud 5" descr="G13.JPG"/>
          <p:cNvPicPr>
            <a:picLocks noGrp="1" noChangeAspect="1"/>
          </p:cNvPicPr>
          <p:nvPr>
            <p:ph idx="1"/>
          </p:nvPr>
        </p:nvPicPr>
        <p:blipFill>
          <a:blip r:embed="rId2" cstate="print"/>
          <a:stretch>
            <a:fillRect/>
          </a:stretch>
        </p:blipFill>
        <p:spPr>
          <a:xfrm>
            <a:off x="928662" y="1428736"/>
            <a:ext cx="7363406" cy="4929222"/>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96</a:t>
            </a:fld>
            <a:endParaRPr lang="nl-NL"/>
          </a:p>
        </p:txBody>
      </p:sp>
    </p:spTree>
  </p:cSld>
  <p:clrMapOvr>
    <a:masterClrMapping/>
  </p:clrMapOvr>
  <p:transition spd="slow" advClick="0" advTm="10000">
    <p:zoom/>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2000" dirty="0"/>
              <a:t>G21. Dit is een foto van 1924 ter gelegenheid van het 50 jarig bestaan van de Landbouwvereniging Ten Boer en Omstreken. Dit werd gehouden op het perceel aan de </a:t>
            </a:r>
            <a:r>
              <a:rPr lang="nl-NL" sz="2000" dirty="0" err="1"/>
              <a:t>Gaykingastraat</a:t>
            </a:r>
            <a:r>
              <a:rPr lang="nl-NL" sz="2000" dirty="0"/>
              <a:t> aan de overkant van de Schipsloot tegenover het huidige Buurhoes.  </a:t>
            </a:r>
            <a:br>
              <a:rPr lang="nl-NL" sz="2000" dirty="0"/>
            </a:br>
            <a:endParaRPr lang="nl-NL" sz="2000" dirty="0"/>
          </a:p>
        </p:txBody>
      </p:sp>
      <p:pic>
        <p:nvPicPr>
          <p:cNvPr id="6" name="Tijdelijke aanduiding voor inhoud 5" descr="G21.jpg"/>
          <p:cNvPicPr>
            <a:picLocks noGrp="1" noChangeAspect="1"/>
          </p:cNvPicPr>
          <p:nvPr>
            <p:ph idx="1"/>
          </p:nvPr>
        </p:nvPicPr>
        <p:blipFill>
          <a:blip r:embed="rId2" cstate="print"/>
          <a:stretch>
            <a:fillRect/>
          </a:stretch>
        </p:blipFill>
        <p:spPr>
          <a:xfrm>
            <a:off x="681518" y="1428735"/>
            <a:ext cx="7819571" cy="4870727"/>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97</a:t>
            </a:fld>
            <a:endParaRPr lang="nl-NL"/>
          </a:p>
        </p:txBody>
      </p:sp>
    </p:spTree>
  </p:cSld>
  <p:clrMapOvr>
    <a:masterClrMapping/>
  </p:clrMapOvr>
  <p:transition spd="slow" advClick="0" advTm="10000">
    <p:zoom/>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G22. Hier nog een aardige sfeerimpressie. Het was een grote vierdaagse landbouwtentoonstelling met demonstraties, veekeuringen en dergelijke.</a:t>
            </a:r>
            <a:br>
              <a:rPr lang="nl-NL" sz="2000" dirty="0"/>
            </a:br>
            <a:endParaRPr lang="nl-NL" sz="2000" dirty="0"/>
          </a:p>
        </p:txBody>
      </p:sp>
      <p:pic>
        <p:nvPicPr>
          <p:cNvPr id="6" name="Tijdelijke aanduiding voor inhoud 5" descr="G22.jpg"/>
          <p:cNvPicPr>
            <a:picLocks noGrp="1" noChangeAspect="1"/>
          </p:cNvPicPr>
          <p:nvPr>
            <p:ph idx="1"/>
          </p:nvPr>
        </p:nvPicPr>
        <p:blipFill>
          <a:blip r:embed="rId2" cstate="print"/>
          <a:stretch>
            <a:fillRect/>
          </a:stretch>
        </p:blipFill>
        <p:spPr>
          <a:xfrm>
            <a:off x="642910" y="1357298"/>
            <a:ext cx="7907249" cy="4958784"/>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98</a:t>
            </a:fld>
            <a:endParaRPr lang="nl-NL"/>
          </a:p>
        </p:txBody>
      </p:sp>
    </p:spTree>
  </p:cSld>
  <p:clrMapOvr>
    <a:masterClrMapping/>
  </p:clrMapOvr>
  <p:transition spd="slow" advClick="0" advTm="10000">
    <p:zoom/>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000" dirty="0"/>
              <a:t>G23. Het dorpsbeeld nu.  </a:t>
            </a:r>
          </a:p>
        </p:txBody>
      </p:sp>
      <p:pic>
        <p:nvPicPr>
          <p:cNvPr id="6" name="Tijdelijke aanduiding voor inhoud 5" descr="G23.JPG"/>
          <p:cNvPicPr>
            <a:picLocks noGrp="1" noChangeAspect="1"/>
          </p:cNvPicPr>
          <p:nvPr>
            <p:ph idx="1"/>
          </p:nvPr>
        </p:nvPicPr>
        <p:blipFill>
          <a:blip r:embed="rId2" cstate="print"/>
          <a:stretch>
            <a:fillRect/>
          </a:stretch>
        </p:blipFill>
        <p:spPr>
          <a:xfrm>
            <a:off x="1000100" y="1428736"/>
            <a:ext cx="7358114" cy="4925681"/>
          </a:xfrm>
        </p:spPr>
      </p:pic>
      <p:sp>
        <p:nvSpPr>
          <p:cNvPr id="4" name="Tijdelijke aanduiding voor datum 3"/>
          <p:cNvSpPr>
            <a:spLocks noGrp="1"/>
          </p:cNvSpPr>
          <p:nvPr>
            <p:ph type="dt" sz="half" idx="10"/>
          </p:nvPr>
        </p:nvSpPr>
        <p:spPr/>
        <p:txBody>
          <a:bodyPr/>
          <a:lstStyle/>
          <a:p>
            <a:fld id="{2AB37818-EC51-4B91-B703-E957B30089D8}" type="datetime1">
              <a:rPr lang="nl-NL" smtClean="0"/>
              <a:pPr/>
              <a:t>2-10-2018</a:t>
            </a:fld>
            <a:endParaRPr lang="nl-NL"/>
          </a:p>
        </p:txBody>
      </p:sp>
      <p:sp>
        <p:nvSpPr>
          <p:cNvPr id="5" name="Tijdelijke aanduiding voor dianummer 4"/>
          <p:cNvSpPr>
            <a:spLocks noGrp="1"/>
          </p:cNvSpPr>
          <p:nvPr>
            <p:ph type="sldNum" sz="quarter" idx="12"/>
          </p:nvPr>
        </p:nvSpPr>
        <p:spPr/>
        <p:txBody>
          <a:bodyPr/>
          <a:lstStyle/>
          <a:p>
            <a:fld id="{2EA3E7B9-BEF5-40C0-AB96-BF3091CE3341}" type="slidenum">
              <a:rPr lang="nl-NL" smtClean="0"/>
              <a:pPr/>
              <a:t>99</a:t>
            </a:fld>
            <a:endParaRPr lang="nl-NL"/>
          </a:p>
        </p:txBody>
      </p:sp>
    </p:spTree>
  </p:cSld>
  <p:clrMapOvr>
    <a:masterClrMapping/>
  </p:clrMapOvr>
  <p:transition spd="slow" advClick="0" advTm="10000">
    <p:zoom/>
  </p:transition>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177</TotalTime>
  <Words>5778</Words>
  <Application>Microsoft Office PowerPoint</Application>
  <PresentationFormat>Diavoorstelling (4:3)</PresentationFormat>
  <Paragraphs>708</Paragraphs>
  <Slides>236</Slides>
  <Notes>0</Notes>
  <HiddenSlides>0</HiddenSlides>
  <MMClips>0</MMClips>
  <ScaleCrop>false</ScaleCrop>
  <HeadingPairs>
    <vt:vector size="4" baseType="variant">
      <vt:variant>
        <vt:lpstr>Thema</vt:lpstr>
      </vt:variant>
      <vt:variant>
        <vt:i4>1</vt:i4>
      </vt:variant>
      <vt:variant>
        <vt:lpstr>Diatitels</vt:lpstr>
      </vt:variant>
      <vt:variant>
        <vt:i4>236</vt:i4>
      </vt:variant>
    </vt:vector>
  </HeadingPairs>
  <TitlesOfParts>
    <vt:vector size="237" baseType="lpstr">
      <vt:lpstr>Office-thema</vt:lpstr>
      <vt:lpstr>De Kern.</vt:lpstr>
      <vt:lpstr>K 11. Boerderij Swierenga rond 1920. Het water, ’t Ol Dòb genoemd, is een  restant van de voormalige kloostergracht. Prachtige foto met spelende kinderen en mooie bomen bij de boerderij.</vt:lpstr>
      <vt:lpstr>K12.  Dezelfde boerderij in een later stadium, waarschijnlijk in de jaren dertig. Nog wel met ’t Ol Dòb maar zonder bomen.  </vt:lpstr>
      <vt:lpstr>K12a. Boerderij in de jaren ’60 sterk vervallen. </vt:lpstr>
      <vt:lpstr>K12b. Dezelfde boerderij maar dan van de andere kant. </vt:lpstr>
      <vt:lpstr>K13. Hier de huidige situatie. De gemeente Ten Boer kocht in 1961 de boerderij en het  werd in 1977 in gebruik genomen als gemeentehuis. De schuren werden afgebroken en herbouwd. Alleen het voorhuis bleef behouden. Daarachter ziet u boerderij Blokzijl. Het is uniek dat op een wierde twee mooie boerderijen bewaard zijn gebleven. </vt:lpstr>
      <vt:lpstr>K 21. De Kloosterkerk, gebouwd rond 1250, werd onderdeel van het Benedictijnenklooster. De kerk is van Romaanse stijl, gebouwd met veelkleurige bakstenen van groot formaat, de zogenaamde kloostermoppen. De klei werd gewonnen bij de Ticheldobben. De foto is van 1920. </vt:lpstr>
      <vt:lpstr>K22. De kloosterkerk zoals die er nu uitziet. De laatste restauratie vond plaats in 1981. De kerk werd toen  voor 1.7 miljoen gulden gerestaureerd. </vt:lpstr>
      <vt:lpstr>K31. De kerk vanaf de Stadsweg gezien. De bewoning rechts is geheel verdwenen. Een mooie oldtimer completeert het geheel. </vt:lpstr>
      <vt:lpstr>K32. Op de plek van de bovengenoemde oldtimer zijn in de jaren ’80  woningen gebouwd. Het zicht op de kerk is nagenoeg verdwenen.  </vt:lpstr>
      <vt:lpstr>K41. De Kloosterkerk gezien vanaf de Wigboldstraat. De foto toont de kerk en omgeving in 1899. Links achter de kerk ziet u nog de oude pastorie. In 1899 werd de huidige pastorie gebouwd. </vt:lpstr>
      <vt:lpstr>K42. Door de hoge bomen kun je de kloosterkerk vanuit de Wigboldstraat bijna niet meer zien. De oude huizen zijn vervangen door moderne woningen. </vt:lpstr>
      <vt:lpstr>K51. De Kloosterkerk vanaf de Ticheldobben gezien. </vt:lpstr>
      <vt:lpstr>K51a. Dit is ook de Moeshorn maar dan iets later. </vt:lpstr>
      <vt:lpstr>K52. De huidige situatie.  De volkstuinen zijn nog steeds aanwezig. In de tijd van het klooster was hier de kloostertuin gesitueerd. Het gebied is archeologisch monument en nooit bebouwd geweest.  </vt:lpstr>
      <vt:lpstr>K61. De Kloosterkerk en de pastorie vanuit de Hendrik Westerstraat gezien. Hier ziet u nog het laatste stuk van de kloostergracht. De gracht werd in 1926 gedempt. </vt:lpstr>
      <vt:lpstr>K62. Waar eens de kloostergracht liep is nu pad aangelegd. Het pad loopt langs de kerk naar Stadsweg. </vt:lpstr>
      <vt:lpstr>K6a1. Foto genomen vanuit de toren van de Kloosterkerk en met zicht op het gebied richting Rijksweg. De Schipsloot en het oude postkantoor ( hoek Lindenstraat ) zijn nog net zichtbaar. Verder is er nog een groot gebied onbebouwd. Rechts is de Widde Meuln nog net zichtbaar. Een wiek steekt boven  de bomen uit. </vt:lpstr>
      <vt:lpstr>K6a2. Het gebied is nu volledig volgebouwd. </vt:lpstr>
      <vt:lpstr>K71. De Hendrik Westerstraat met zicht op het huis van de familie Palsma en links bakkerij Post. Voor de kinderen was het maken van een foto een bezienswaardigheid. Links voor nog ’t Ol Dòb. Foto genomen voor 1902. </vt:lpstr>
      <vt:lpstr>K72.  ’t Ol Dòb is gedempt en in plaats daarvan is een parkeerplaats voor het gemeentehuis aangelegd. De woningen van bakkerij Post en SRV Palsma  zijn duidelijk veranderd. </vt:lpstr>
      <vt:lpstr>K81. Het oude dorpshuis, voorheen OLS, ULO en Normaalschool. Het is in de jaren ’80 afgebroken. </vt:lpstr>
      <vt:lpstr>K82. Dezelfde situatie maar nu met vervangende woningbouw.   </vt:lpstr>
      <vt:lpstr>Stadsweg.</vt:lpstr>
      <vt:lpstr>St11. Gezicht op de Stadsweg en de boerderij van Blokker , voorheen Beerepoot. De foto is genomen vanaf de huidige Ticheldobben. De woningbouw aan het Herepad is net begonnen. Rechts een gedeelte van de wierde. </vt:lpstr>
      <vt:lpstr>St12. In de huidige situatie zien we er weinig van terug. </vt:lpstr>
      <vt:lpstr>St21. Dit huis heeft aan de noordzijde van de Stadsweg gestaan, ongeveer waar nu de fam. Mossel woont en werd het Börgje genoemd. De foto is van rond 1900 en werd toen bewoond door burgemeester Alberda. Veldwachter Hommes staat klaar om zijn ronde te doen. De tuinman is Derk Schildhuis. Het koetshuis is verbouwd tot boerderij en het laatst bewoond door de familie Jongsma. Vooraan ziet u nog de oude kloostergracht, met bruggetje. </vt:lpstr>
      <vt:lpstr>St22. In de huidige situatie is er niets van terug te vinden. </vt:lpstr>
      <vt:lpstr>St31. De Stadsweg, gezien vanaf het oude gemeentehuis. Links aan de Stadsweg staan nog maar een paar huizen. Aan de Wigboldstraat is ook nog weinig bebouwing. De gereformeerde kerk met de oude pastorie staat er wel. </vt:lpstr>
      <vt:lpstr>St32. De huidige situatie geeft een heel ander aanzien. </vt:lpstr>
      <vt:lpstr>St41. Het gemeentehuis van Ten Boer in 1911. Het werd gebouwd voor f 10900.-. De grond werd gratis beschikbaar gesteld door de overbuurman, de kastelein van het Oude Raadhuis.  </vt:lpstr>
      <vt:lpstr>St42. Het oude gemeentehuis wordt sinds 1977 particulier bewoond. De huidige bewoner is de familie van Rossem. </vt:lpstr>
      <vt:lpstr>St51. Dit pand, op de hoek Stadsweg – Hendrik Westerstraat,  werd niet alleen als herberg en landbouwbedrijf gebruikt maar ook als gemeentehuis. Het gemeentehuis was gevestigd in de opkamer, de twee ramen rechts. Ook een doorrit was aanwezig. </vt:lpstr>
      <vt:lpstr>St51a. Het Eeuwfeest van de bevrijding van het Franse Juk in 1913 werd ook in Ten Boer luisterrijk gevierd. </vt:lpstr>
      <vt:lpstr>St52. Op dezelfde plek werd eind negentiende eeuw dit karakteristieke pand gebouwd, Hotel ’t Oude Raadhuis. Let op de mooie architectuur van het pand. Tot 1911 was hierin ook het gemeentehuis gevestigd. Vanaf 1949 was Jannes Groeneveld de eigenaar ( bijgenaamd Janske Drup). Vanaf 1979 zijn schoonzoon, J.D. Start. </vt:lpstr>
      <vt:lpstr>St53. Hetzelfde pand kort voor de afbraak in 1989 </vt:lpstr>
      <vt:lpstr>St54. Op de huidige foto is niets meer van de rijke historie terug te vinden. </vt:lpstr>
      <vt:lpstr>St61. Foto van de Stadsweg richting Groningen. Het eerste huis werd in 1830 gebouwd en ondermeer bewoond door de Gereformeerde predikant M. Stadig en veldwachter Aalmoes. Later werd de woning gekocht door de familie Woldring. De dochter Martha Woldring was een bekende muzieklerares in Ten Boer. Opvallend is de onverharde weg en het houten hekwerk voor de huizen.  </vt:lpstr>
      <vt:lpstr>St62. De huidige situatie. </vt:lpstr>
      <vt:lpstr>St71. Nog een kijkje op de Stadsweg rond 1915. Op de achtergrond het oude gemeentehuis. </vt:lpstr>
      <vt:lpstr>St72. De beide huizen van de foto boven staan er nog. De tussenruimte is volgebouwd. </vt:lpstr>
      <vt:lpstr>St81. School met den Bijbel en kleuterschool. </vt:lpstr>
      <vt:lpstr>St82. Op de plaats waar eens de school met den Bijbel stond, staan nu woningen. De kleuterschool staat er nog. </vt:lpstr>
      <vt:lpstr>Wigboldstraat.</vt:lpstr>
      <vt:lpstr>W11. De Wigboldstraat richting de Stadsweg. De weg is smal en aan beide zijden nog voorzien van een sloot. Rechts is nog gedeeltelijk onbebouwd. </vt:lpstr>
      <vt:lpstr>W12. De huidige situatie geeft een heel ander beeld. </vt:lpstr>
      <vt:lpstr>W21. De Gereformeerde Kerk en de oude pastorie, gebouwd in 1896. Opvallend is het ijzeren hekwerk voor de ingang. </vt:lpstr>
      <vt:lpstr>W21a. De kerk in 1960 toen de voorgevel nog wit was. </vt:lpstr>
      <vt:lpstr>W22. De voorgevel van de kerk is nagenoeg in de oorspronkelijke staat teruggebracht. De oude pastorie is in 1962 afgebroken en vervangen door de huidige pastorie. </vt:lpstr>
      <vt:lpstr>W2a1. Dit huis werd tijdens de Tweede Wereldoorlog bewoond door de familie Rozema. Tijdens de bevrijding kreeg het huis de naam Rozemarie. De Canadezen bedachten deze naam als dank voor de goede verzorging. In het huis waren namelijk militairen ingekwartierd en vele anderen kwamen er om te eten. De naam is afgeleid van de familie Rozema. </vt:lpstr>
      <vt:lpstr>W2a2. De woning wordt nu bewoond door de fam. Meijer. De gevel is nagenoeg gelijk gebleven. </vt:lpstr>
      <vt:lpstr>W31. De Wigboldstraat met de Schipsloot. De woning rechts is het oude postkantoor op de hoek van de Lindenstraat. </vt:lpstr>
      <vt:lpstr>W32. De twee woningen staan er nu nog. </vt:lpstr>
      <vt:lpstr>W41. Hier ziet u weer de schipsloot die hier afbuigt naar de richting Ticheldobben. De foto is van rond 1920. De woning links was  van beurtschipper Miske. De boerderij rechts is afgebroken en daar woont nu de familie Post. </vt:lpstr>
      <vt:lpstr>W42. Hier ziet u de beurtschipper Jannes de Jonge met zijn schip in de Schipsloot. </vt:lpstr>
      <vt:lpstr>W43. Hier is wel erg veel veranderd. </vt:lpstr>
      <vt:lpstr>W51. Hier ziet u de oude smederij van Jan Winter rond 1930. Het pand werd in 1936 afgebroken. Op deze plaats zat vroeger een waterput waar de inwoners van het dorp bij droogte water haalden. </vt:lpstr>
      <vt:lpstr>W52. Hier ziet u de nieuwe smederij van de familie Winter.  </vt:lpstr>
      <vt:lpstr>W53. De woning wordt nu bewoond door de familie Vriesema. De woning werd ten behoeve van de autorijschool uitgebreid met een theorielokaal. </vt:lpstr>
      <vt:lpstr>W61. Hier ziet u een familiefoto van het gezin Klaas Fongers, 1911. Fongers had een slagerij aan de Wigboldstraat. De foto is gemaakt op het weiland naast de slagerij. Het aardige is dat het in die tijd gebruikelijk was om een familiefoto te maken met een tafel in het midden en met een compleet theeservies er op. Op de achtergrond ziet u nog de Gereformeerde Kerk. </vt:lpstr>
      <vt:lpstr>W71. Een winters kiekje in de Wigboldstraat rond 1920. In de linker woning woonde ondermeer timmerman Oosterhuis. Later is de woning afgebroken en werden er de winkel van Dikkema en de 4 duplexwoningen gebouwd. </vt:lpstr>
      <vt:lpstr>W72. De woning rechts staat er nog.</vt:lpstr>
      <vt:lpstr>W81. Hier ziet u de Wigboldstraat tijdens het dempen van de Schipsloot in 1939. </vt:lpstr>
      <vt:lpstr>W82. Nu een totaal ander aanblik. </vt:lpstr>
      <vt:lpstr>W91. Een foto van de Wigboldstraat na de oorlog. Het pand links werd toen bewoond door de familie Rozema, woninginrichter. Later woonde hier de fietsenmaker Noordhof. </vt:lpstr>
      <vt:lpstr>W92. Dit deel van de straat is weinig veranderd. </vt:lpstr>
      <vt:lpstr>Lindenstraat.</vt:lpstr>
      <vt:lpstr>L11. De Lindenstraat met de Schipsloot. Het pand links staat op de hoek Lindenstraat – Wigboldstraat. Dit pand is afgebroken en vervangen door de witte villa links op de foto hieronder. </vt:lpstr>
      <vt:lpstr>L12. Foto op dezelfde plaats met de Schipsloot en de witte villa op de hoek. </vt:lpstr>
      <vt:lpstr>L13. De witte villa is hier ook afgebroken en vervangen door deze woningen met postkantoor. </vt:lpstr>
      <vt:lpstr>L14. Op deze plaats is nu kapsalon 302 gevestigd. En op de achtergrond staan nu appartementen. </vt:lpstr>
      <vt:lpstr>L21. Op de hoek lindenstraat – Gaykingastraat stond deze borstelfabriek. Ook kon men er graan malen en werden er tafel- en stoelpoten gepolitoerd. Later is de fabriek nog verbouwd tot vier woningen. </vt:lpstr>
      <vt:lpstr>L21a. Dit huis is nu ook afgebroken i.v.m. het doortrekken van de Gaykingastraat Het is in 1961 afgebroken. </vt:lpstr>
      <vt:lpstr>L22. Op deze locatie ligt nu de kruising Lindenstraat – Gaykingastraat. </vt:lpstr>
      <vt:lpstr>L31. Zicht op de Lindenstraat vanaf de Gaykingastraat. De linkervilla stond dus op de hoek Lindenstraat – Wigboldstraat. Het tweede huis links was vroeger het postkantoor. </vt:lpstr>
      <vt:lpstr>L32. De nieuwe situatie is bijna onherkenbaar. </vt:lpstr>
      <vt:lpstr>L41. In dit pand was dus  vroeger het postkantoor gevestigd. De postkantoorhouder was de heer Wiltjer. </vt:lpstr>
      <vt:lpstr>L42. Het pand ziet er nu zo uit. </vt:lpstr>
      <vt:lpstr>L51. Een foto van de Lindenstraat met de gedempte Schipsloot. 1939. </vt:lpstr>
      <vt:lpstr>L52. Hier een foto van dezelfde plek een paar jaar later met het pas aangelegde dorpsplein en de bank. De bank is gemaakt van kloostermoppen van het voormalige klooster. </vt:lpstr>
      <vt:lpstr>L53 . Het nieuwe dorpsplein met gerestaureerde bank. </vt:lpstr>
      <vt:lpstr>L61. Een foto van na de oorlog vanaf het plein richting de Wigboldstraat. De witte villa staat er nog. De Wigboldstraat is gedeeltelijk nog onbebouwd. </vt:lpstr>
      <vt:lpstr>L62. Het aanzicht nu. Het postkantoor is verhuist naar het Koopmansplein. </vt:lpstr>
      <vt:lpstr>Dorpsplein.</vt:lpstr>
      <vt:lpstr>D11. Het dorpsplein en de muziektempel, gezien vanaf de Gaykingastraat. De foto is van net na de oorlog. Het huis links is van de familie Swieringa. Op de voorgrond zijn nog geen woningen gebouwd. </vt:lpstr>
      <vt:lpstr>D12. De muziektempel gezien vanaf de hoek Burg. Triezenbergstraat. </vt:lpstr>
      <vt:lpstr>D13. Hier het vernieuwde dorpsplein met gerestaureerde muziektempel.</vt:lpstr>
      <vt:lpstr>D21. Het dorpsplein vanuit de lucht zoals die er in de jaren tachtig uitzag. </vt:lpstr>
      <vt:lpstr>D31. De Valckestraat met het politiebureau. </vt:lpstr>
      <vt:lpstr>D32. Het politiebureau is verhuisd naar het Koopmansplein. Er is nu een cadeauwinkel in gevestigd. </vt:lpstr>
      <vt:lpstr>D41. Het dorpsplein met nog op de achtergrond de witte woning, de Zwaluw, met als laatste bewoner de familie Heidema. De woning is omstreeks 2000 afgebroken in verband met de bouw van het nieuwe dorpscentrum. </vt:lpstr>
      <vt:lpstr>D42. Op de achtergrond het nieuwe dorpscentrum. Waar de woning, de Zwaluw, stond ligt nu de toegangsweg naar het dorpscentrum. </vt:lpstr>
      <vt:lpstr>Gaykingastraat.</vt:lpstr>
      <vt:lpstr>G11. Zicht op de Gaykingastraat in rond 1905. De Gaykingastraat eindigde toen bij de Lindenstraat. Ten behoeve van de verdere uitbreiding van het dorp werd de Gaykingastraat later doorgetrokken en de drie woningen aan het eind van de straat afgebroken. </vt:lpstr>
      <vt:lpstr>G12. Hier een foto van de Gaykingastraat in de jaren dertig. De Schipsloot werd in 1939 gedempt. </vt:lpstr>
      <vt:lpstr>G13. De wel erg veranderde situatie nu. </vt:lpstr>
      <vt:lpstr>G21. Dit is een foto van 1924 ter gelegenheid van het 50 jarig bestaan van de Landbouwvereniging Ten Boer en Omstreken. Dit werd gehouden op het perceel aan de Gaykingastraat aan de overkant van de Schipsloot tegenover het huidige Buurhoes.   </vt:lpstr>
      <vt:lpstr>G22. Hier nog een aardige sfeerimpressie. Het was een grote vierdaagse landbouwtentoonstelling met demonstraties, veekeuringen en dergelijke. </vt:lpstr>
      <vt:lpstr>G23. Het dorpsbeeld nu.  </vt:lpstr>
      <vt:lpstr>G31. Zicht op de Gaykingastraat en op de achtergrond de Lindenstraat in de jaren dertig. De bruggetjes over de Schipsloot zijn nog aanwezig en de melkbussen staan nog aan de kant van de weg. </vt:lpstr>
      <vt:lpstr>G32. Dezelfde situatie in de jaren vijftig. </vt:lpstr>
      <vt:lpstr>G33. De Gaykingastraat zoals het nu is. </vt:lpstr>
      <vt:lpstr>G3a1. Dit huis stond op de hoek van de Gaykingastraat en de Stadsweg. Het werd in 1908 gebouwd door de familie van Hummelen en in 1973 weer afgebroken. Het stond bekend als het spookhuis van Ten Boer. </vt:lpstr>
      <vt:lpstr>G3a2. De situatie zoals het nu is. </vt:lpstr>
      <vt:lpstr>G41. Zicht op de Gaykingastraat met de Schipsloot richting de Boltbrug. </vt:lpstr>
      <vt:lpstr>G42. Dit huis is de tweede woning rechts op de foto hierboven. Het jongetje op de steiger maakt spullen schoon met het water uit de sloot. </vt:lpstr>
      <vt:lpstr>G43. De huidige situatie geeft een totaal andere aanblik. </vt:lpstr>
      <vt:lpstr>G51. De Gaykingastraat richting Lindenstraat. Ongeveer op de plek van de woning links staat nu de supermarkt van Storteboom. </vt:lpstr>
      <vt:lpstr>G52. De huidige situatie. </vt:lpstr>
      <vt:lpstr>G61. De bouw van de openbare lagere school aan de Gaykingastraat. De school werd in 1921 gebouwd. </vt:lpstr>
      <vt:lpstr>G62. Nogmaals de school in de jaren dertig.  </vt:lpstr>
      <vt:lpstr>G63 De huidige situatie. Na de nieuwbouw van de OLS in Kloostermolen bleef dit gebouw eerst in handen van de gemeente, waarna het werd verbouwd tot dorpshuis. In 1992 werd het geprivatiseerd. De eigenaar van het Buurhoes is nu de familie Mulder. </vt:lpstr>
      <vt:lpstr>G71. Dit is de mooie oude villa van dokter T.Folmer Reddingius. Er groeiden behoorlijk veel bomen op het ongeveer 1 ha groot perceel. In de volksmond werd het daarom het “doktersbos” genoemd. </vt:lpstr>
      <vt:lpstr>G72. De zoon van dokter Reddingius, Willem G.Reddingius, die zijn vader opvolgde,  heeft de villa in 1905 afgebroken en bouwde op dezelfde plaats de huidige villa.  </vt:lpstr>
      <vt:lpstr>G73. De villa is tot op heden steeds door huisartsen bewoond geweest. Het wordt nu bewoond door dokter de Jonge.   </vt:lpstr>
      <vt:lpstr>G81. Deze foto is in de tuin van de villa Reddinckhof genomen. De vijver is nog zichtbaar. Aan de overkant van de Gaykingastraat is nog geen bebouwing te zien. </vt:lpstr>
      <vt:lpstr>G82. De huidige situatie geeft een heel ander beeld door de woningen die er nu staan. </vt:lpstr>
      <vt:lpstr>G91. Een winters tafereel op de Gaykingastraat richting de Boltbrug in 1920. Links is de villa Reddinckhof te zien en rechts  de Widde Meuln in volle glorie. </vt:lpstr>
      <vt:lpstr>G92. Nu een zomers tafereel op dezefde plaats, maar nu geheel anders. </vt:lpstr>
      <vt:lpstr>G101. Dit is het Laantje. Vroeger heette dit de Bokkeloan. In de woning rechts woonde toen kruidenier Bolhuis en later de bekende fietsenmaker Noordhof. </vt:lpstr>
      <vt:lpstr>G102. Het Laantje maar nu met een verharde weg. </vt:lpstr>
      <vt:lpstr>De Bolten.</vt:lpstr>
      <vt:lpstr>dB11. Vanaf de Boltbrug zicht op de Gaykingastraat met de Schipsloot. De foto is van voor de oorlog met het voormalige café Quatre Bras nog in volle glorie. Tijdens de bevrijding is het café door de Canadezen in brand geschoten omdat zich hier Duitsers hadden verschanst.  </vt:lpstr>
      <vt:lpstr>dB12. Dit is een foto van na de oorlog. Het café Quatre Bras is weer herbouwd. </vt:lpstr>
      <vt:lpstr>dB13. Quatre Bras nu. </vt:lpstr>
      <vt:lpstr>dB21. Foto van na de bevrijding vanaf de molen genomen. Duidelijk is te zien dat het door de Canadezen in brand geschoten café Quatre Bras weg is. Daarachter staat nog de kalkoven.  </vt:lpstr>
      <vt:lpstr>dB22. De huidige situatie. </vt:lpstr>
      <vt:lpstr>dB31. Hier ziet u de sigaren- en sigarettenkiosk van de familie van der Net. In 1959 werd dit perceel gekocht door J.D. Start en begon er een winkel voor huishoudelijke artikelen. In 1969 veranderde de functie in een cafetaria.  </vt:lpstr>
      <vt:lpstr>dB31a.  Weer de kiosk  maar nu van de andere kant gezien.</vt:lpstr>
      <vt:lpstr>dB32. Zicht op de Verbindingsweg. Rechts nog het mooie ANWB-bord. Zelfs de vermelding “Amsterdam” ontbreekt niet. Het rechterpand was een winkel met huishoudelijke artikelen van de familie Start. </vt:lpstr>
      <vt:lpstr>dB41. Nu is er café de Buren gevestigd. Daarachter de Plusmarkt. </vt:lpstr>
      <vt:lpstr>dB51. Hier een kijkje op de Boltbrug met daarachter garage Hogendorf. </vt:lpstr>
      <vt:lpstr>dB52. Nu een totaal andere situatie met een nieuwe brug, vervangende woningbouw en een gerestaureerde Widde Meuln. </vt:lpstr>
      <vt:lpstr>Rijksweg.</vt:lpstr>
      <vt:lpstr>R11. Het vermaarde café Kaakheem aan de Rijksweg. Zeer bekend bij boderijders, rijtuigen, snikbeurten en schaatsenrijders. In de grote zaal werden allerlei festiviteiten gehouden. Er was ook een kegelbaan.  Er is aan het café zelfs een operette gewijd: “Mit noar Koakhaim”. In verband met de verbreding van de Rijksweg moest het café in 1931 verdwijnen. </vt:lpstr>
      <vt:lpstr>R12. De huidige situatie met de woning Kaakheem bewoond door de familie Van Huizen. </vt:lpstr>
      <vt:lpstr>R21. Dit is een foto van boerderij Kremer. De boerderij had de uitrit op de Rijksweg. Het land van de boerderij werd zowel voor de uitbreiding van het dorp als voor het Ten Boerster bos gebruikt. De boerderij werd in het begin van de jaren negentig afgebroken en er kwam woningbouw voor in de plaats. </vt:lpstr>
      <vt:lpstr>R22.  De huidige Boswal. Hier ziet u twee van de vier bungalows die op de plaats van de boerderij zijn gebouwd. </vt:lpstr>
      <vt:lpstr>R31. Dit is een foto van de Rijksweg in richting Boltbrug. De woning werd bewoond door de familie Kalkwiek. De woning werd in 1977 afgebroken en er kwam een nieuwe woning voor in de plaats. In de witte woning woonde aannemer Oosterhuis. </vt:lpstr>
      <vt:lpstr>R32. De nieuwe woning is gebouwd in 1978. </vt:lpstr>
      <vt:lpstr>R41. Dit zogenaamde Fivelhuis stond op de plek waar later veearts Wouda woonde en nu mevr. Dekens. De Fivelhuizen stonden vooral aan waterwegen.  Door de taps toelopende gevel had men uitzicht naar beide kanten. </vt:lpstr>
      <vt:lpstr>R42. Hier ziet u links de woning van Mevr. Dekens. De rechter witte woning staat er nu nog. De middelste woning  is afgebroken. </vt:lpstr>
      <vt:lpstr>R43. De afgebroken woning wat dichterbij. </vt:lpstr>
      <vt:lpstr>R44. Op de plaats van de afgebroken woning zijn toen twee witte woningen gebouwd met lessenaarsdaken. </vt:lpstr>
      <vt:lpstr>R51. Een kijkje op de Rijksweg richting de Boltbrug, met een koets met paard, turfschepen en rechts de houtzaagmolen van de familie van Delden. Deze molen is in 1909 afgebroken. </vt:lpstr>
      <vt:lpstr>R52. Het aanzicht nu. </vt:lpstr>
      <vt:lpstr>R61. Hier ook een foto van de Rijksweg richting de Boltbrug. De foto is van 1905. Opvallend is de hoge bomenrij  en de smalle weg. Rechts de korenmolen, de Widde Meuln en daarachter de houtzaagmolen. Deze molen stond voorbij de Boltbrug aan het Damsterdiep. </vt:lpstr>
      <vt:lpstr>R62. De rijksweg nu. </vt:lpstr>
      <vt:lpstr>R71.De Rijksweg vanaf de molen gezien. Achter de woningen aan de Rijksweg was er, behalve de school aan de Homanstraat,  nog geen bebouwing te bekennen.   </vt:lpstr>
      <vt:lpstr>R72. De huidige situatie laat zien dat Ten Boer echt een groen dorp is. </vt:lpstr>
      <vt:lpstr>R7a1. Dit is de woning waar voorheen ondermeer notaris Wals woonde. De foto is van rond 1910. </vt:lpstr>
      <vt:lpstr>R7a2. Dezelfde woning vanuit een andere hoek. De familie had net bezoek van de melkboer. </vt:lpstr>
      <vt:lpstr>R7a3 . De woning zoals die er nu uitziet.    </vt:lpstr>
      <vt:lpstr>R81. Dit is het huis van brandstofhandelaar Bulthuis. Later deed het rechter gedeelte dienst als wachtkamer van de Damster Auto Maatschappij. </vt:lpstr>
      <vt:lpstr>R82.  Hetzelfde huis nu. </vt:lpstr>
      <vt:lpstr>R91.  Foto van de Rijksweg, vanaf de Boltbrug genomen, richting Groningen. De foto is van 1934. Alle vier huizen zijn in 1938 afgebroken in verband met de verbreding van de Rijksweg en de aanleg van het plein. Het huis met de trapgevel was ondermeer van burgemeester Huisman. </vt:lpstr>
      <vt:lpstr>R92. Hier nog eens het huis van burgemeester Huisman. Het echtpaar Huisman staat op de foto. Ongeveer op deze plaats is de woning, De Bolten,  van dierenarts Pastoor gebouwd. </vt:lpstr>
      <vt:lpstr>R101. Hier nog eens de huizen aan de Rijksweg bij de brug. Het rechter huis was het huis van de brugwachter. </vt:lpstr>
      <vt:lpstr>R102. De huidige situatie. </vt:lpstr>
      <vt:lpstr>R111. Nog een kijkje op het Damsterdiep met de turfschepen van de familie Noorman rond de eeuwwisseling. De beide molens nog in volle glorie. </vt:lpstr>
      <vt:lpstr>R112. Nog een foto met een mooi zeilschip aan de kant. </vt:lpstr>
      <vt:lpstr>R113. Het Damsterdiep vanuit dezelfde plaats gezien. </vt:lpstr>
      <vt:lpstr>R131. Foto van de Rijksweg, genomen vanaf de Bouwerschapweg. U ziet nog de kalkoven met daarnaast het huis van de familie Heidema. Links ziet u de boerderij van de familie van Delden. De houtzaagmolen staat er niet meer. </vt:lpstr>
      <vt:lpstr>R132. Foto genomen vanaf dezelfde positie nu.</vt:lpstr>
      <vt:lpstr>R 133. Hier nogmaals de kalkoven en de voormalige woning van de familie Heidema, transportbedrijf. </vt:lpstr>
      <vt:lpstr>R134. Dezelfde woning nu. De kalkoven is verdwenen. Op het terrein staan nu de vrachtwagens van Heidema. </vt:lpstr>
      <vt:lpstr>R141. Foto genomen vanaf de Boltbrug, richting Ten Post. Links ziet u nog de opslag voor de kalkovens. Verder een paar vrachtschepen waarvan één onder zeil. Een pracht gezicht. De foto is van 1910. </vt:lpstr>
      <vt:lpstr>R142. Het Damsterdiep nu vanuit dezelfde positie. </vt:lpstr>
      <vt:lpstr>R151. Zicht op de Rijksweg met de veerboot, Damsterboot, richting Ten Boer en op de achtergrond de beide molens. De veerboot voer dagelijks naar en van Groningen. ’s Morgens om 8.30 uur kon men bij de Boltbrug opstappen en ’s middags kon men om 14.30 uur weer vanuit Groningen retour. </vt:lpstr>
      <vt:lpstr>R152. De huidige situatie. </vt:lpstr>
      <vt:lpstr>R161. Een mooie oude auto voor het huis van Wigboldus, eigenaar van de kalkovens. In dit huis woont nu transporteur Heidema. </vt:lpstr>
      <vt:lpstr>R162. Hier de zaak van Wigboldus nog in bedrijf. </vt:lpstr>
      <vt:lpstr>R163. Hier de situatie zoals het nu is. </vt:lpstr>
      <vt:lpstr>R171. Het gasthuis te Ten Boer aan de Rijksweg, halverwege Dijkshorn. Het werd het “aarmhoes” genoemd, waaruit wel blijkt dat er geen weelde heerste. Oude mensen en ook wel wezen en geestelijk gestoorden werden hier door de gemeente ondergebracht. </vt:lpstr>
      <vt:lpstr>R172. Hier nog een foto maar dan met aanbouw. Het werd verbouwd tot bejaardencentrum en werd toen “ Fivelhörn “ genoemd. In 1972 is het bejaardencentrum verhuist naar Ten Boer, het huidige Bloemhof. Daarna is het complex nog een tijd als kamerverhuurbedrijf in gebruik geweest. </vt:lpstr>
      <vt:lpstr>R173. In de huidige situatie is er niets meer van over. Het perceel maakt thans deel uit van het bedrijventerrein. </vt:lpstr>
      <vt:lpstr>Boltweg.</vt:lpstr>
      <vt:lpstr>B11. Het begin van de Boltweg rond 1955. De foto is vanaf de Boltbrug genomen met rechts garage Hogendorf.  Dit pand is in 1980 afgebroken. Rechts bij de brug ziet u de zandbak. Het zand werd ’s winters, bij gladheid, op de brug gestrooid.  </vt:lpstr>
      <vt:lpstr>B12. De huidige situatie. </vt:lpstr>
      <vt:lpstr>B21. Dit is een foto van na de bevrijding. De brug werd, samen met een turfschip, vlak voor de bevrijding door de Duitsers opgeblazen. Daarna werd eerst een noodbrug gelegd. Het schip en de auto zijn van het transportbedrijf Heidema. Dit was de eerste vrachtauto van het bedrijf.  </vt:lpstr>
      <vt:lpstr>B22. De nieuwe Boltbrug na de oorlog. </vt:lpstr>
      <vt:lpstr>B23. De Boltbrug werd later vervangen door een vaste brug. Door de toenemende recreatievaart in het Damsterdiep, werd de brug later weer vervangen door een beweegbare brug. De brug wordt bediend door de schippers zelf onder streng toezicht van “brugwachter” Auke Engel. </vt:lpstr>
      <vt:lpstr>B31. De Widde Meuln rond 1925. Links het huis waar nu de familie Leyendekker woont. Rechts het molenhuis. De laatste molenaar was de familie Snijder. In 1957 werd de molen buiten bedrijf gesteld.  </vt:lpstr>
      <vt:lpstr>B32. De molen in volle glorie en nog volledig in bedrijf. In het molenhuis woont nu de familie Bouwman. </vt:lpstr>
      <vt:lpstr>B33. De molen in verval rond 1960. </vt:lpstr>
      <vt:lpstr>B34. De molen is weer volledig gerestaureerd. </vt:lpstr>
      <vt:lpstr>B41. De Boltweg richting de brug. In de woning links, in het achterste gedeelte, was voorheen het postkantoor gevestigd. De familie Engel woont er nu. Daarachter is nog de doorrit van café Mulder te zien. </vt:lpstr>
      <vt:lpstr>B42. Deze foto is van na de oorlog. De garage staat er nog. </vt:lpstr>
      <vt:lpstr>B43. De huidige stuatie. </vt:lpstr>
      <vt:lpstr>B51. De boerderij van de familie van Delden rond 1920. Sinds 1965 in de gemeente Ten Boer eigenaar en werd de dienst gemeentewerken er in gevestigd. De huidige bewoner is de familie de Lange. </vt:lpstr>
      <vt:lpstr>B52. De boerderij nu. </vt:lpstr>
      <vt:lpstr>B61. Zicht vanaf de molen op de Boltweg. </vt:lpstr>
      <vt:lpstr>B62. Zicht vanaf de molen, nu veel groener.</vt:lpstr>
      <vt:lpstr>B71. Boltweg richting Bouwerschapweg/Washuisterweg. Het hoekhuis rechts was vroeger het tolhuis. De weg rechtdoor, Washuisterweg, ging voorheen naar brug 5, richting Harkstede. De brug verdween in de jaren zestig in verband met het verbreden van het Eemskanaal. </vt:lpstr>
      <vt:lpstr>B72. De Boltweg nu. </vt:lpstr>
      <vt:lpstr>Bouwerschapweg.</vt:lpstr>
      <vt:lpstr>BW11. Bouwerschapweg richting Woltersum rond de jaren dertig. Dit gebied werd vroeger de “Bouwers” genoemd. Vandaar de Bouwerschapweg. </vt:lpstr>
      <vt:lpstr>BW12. De Bouwerschapweg nu. </vt:lpstr>
      <vt:lpstr>BW21. De bouwerschapweg richting Ten Boer. Aan de rechterkant is nog een gedeelte onbebouwd. </vt:lpstr>
      <vt:lpstr>BW22. De huidige situatie. Het onbebouwde gedeelte is nu bebouwd. </vt:lpstr>
      <vt:lpstr>BW31. De boerderij van Bolhuis, nu Bijman, tijdens de inundatie in 1944/1945. </vt:lpstr>
      <vt:lpstr>BW32. De boerderij nu. </vt:lpstr>
      <vt:lpstr>BW41. De Widde Meuln tijdens de inundatie in 1944/1945. </vt:lpstr>
      <vt:lpstr>BW42. De huidige situatie. </vt:lpstr>
      <vt:lpstr>Overige foto’s.</vt:lpstr>
      <vt:lpstr>O11.  Deze foto is genomen op de hoek Triezenbergstraat – Reddingiusstraat. Op de achtergrond het huis van de familie Steenhuis. De grond wordt hier fijngemaakt met een eg, getrokken door twee paarden gemend door dhr. Van der Woude. Deze akker is lange tijd in gebruik geweest als volkstuin. </vt:lpstr>
      <vt:lpstr>O12. Op deze plek staat nu huize Arkema. Mevr. Arkema heeft een grote reputatie opgebouwd als deskundige van de geschiedenis van Ten Boer. </vt:lpstr>
      <vt:lpstr>O21. De laatste bewoner van dit huis was de familie Kraayema. Op de voorgrond ziet u de pas aangelegde Ticheldobben. Op de achtergrond de Kloosterkerk. Dit huis stond aan de buitengracht van het kloosterterrein. Het was het enige huis dat aan de overkant van de gracht stond. </vt:lpstr>
      <vt:lpstr>O24. Hier het huis van Kraayema vanaf de wierde gezien. Het bruggetje over de oude buitengracht was de enige toegangsweg naar het huis. </vt:lpstr>
      <vt:lpstr>O31. Een winters kiekje van de buitengracht. Links de tuin van Kraayema. </vt:lpstr>
      <vt:lpstr>O32. De huidige situatie vanaf de Ticheldobben. </vt:lpstr>
      <vt:lpstr>O41.  Dit is de kleuterschool van de OLS in de jaren zestig. Op de voorgrond de Kaakheemlaan. </vt:lpstr>
      <vt:lpstr>O42. De school is afgebroken in de jaren tachtig en door deze woningen vervangen. </vt:lpstr>
      <vt:lpstr>O51. Dit is een foto van de Burg. Triezenbergstraat in 1942. Dit werd toen het uitbreidingsplan Ten Boer genoemd. Een groot deel van de straat is nog onbebouwd. In de verte ziet u rechts nog het oude postkantoor. </vt:lpstr>
      <vt:lpstr>O52. De huidige situatie ziet er heel anders uit. </vt:lpstr>
      <vt:lpstr>O61. Zicht op de Homanstraat in 1961. </vt:lpstr>
      <vt:lpstr>O62. Hier dezelfde huizen maar wel een groenere omgeving. </vt:lpstr>
      <vt:lpstr>O71. De Johan Feitostraat in 1974. Het tweede gebouw rechts is de peuterspeelzaal. Enkele moeders staan op hun peuters te wachten. Op de achtergrond de Kloosterkerk. </vt:lpstr>
      <vt:lpstr>O72. De peuterspeelzaal is afgebroken en vervangen door woningbouw. </vt:lpstr>
      <vt:lpstr>O81. De Homanstraat in 1985. Kort daarna werden de woningen afgebroken en de hoge bomen verwijderd.  </vt:lpstr>
      <vt:lpstr>O82. De huidige situatie. </vt:lpstr>
      <vt:lpstr>O91. Een schilderij van de poldermolen aan de rand van de wierde bij de buitengracht van het voormalige klooster. Het schilderij is gemaakt door notaris Koster, onder de naam Costerius. </vt:lpstr>
      <vt:lpstr>O92. De poldermolen moet ongeveer op deze plek hebben gestaan. </vt:lpstr>
      <vt:lpstr>O101. Burg. Triezenbergstraat in de jaren ‘60 met rechts de winkelpanden. </vt:lpstr>
      <vt:lpstr>O102. Alle woningen staat er nog. Enkele winkels zijn echter verdwenen. </vt:lpstr>
      <vt:lpstr>O111. De Vijverweide in 1977.  </vt:lpstr>
      <vt:lpstr>O112. Hier is weinig veranderd. Het geheel is echter wel groener geworden. </vt:lpstr>
      <vt:lpstr>O121. Een luchtfoto van het dorp in de jaren tachtig. </vt:lpstr>
      <vt:lpstr>O141. Zicht op de Ticheldobben vanaf de wierde. De foto is van 1985.  De bibliotheek staat er nog.  </vt:lpstr>
      <vt:lpstr>O142. Nu een duidelijk andere situatie. De bibliotheek is weg en vervangen door nieuwbouw. </vt:lpstr>
      <vt:lpstr>O151. Het winkelcentrum van Ten Boer in 1980. Het is afgebroken in verband met het realiseren van het nieuwe dorpscentrum. </vt:lpstr>
      <vt:lpstr>O152. Op de locatie van de winkels staan nu deze huizen. </vt:lpstr>
      <vt:lpstr>O161. Een luchtfoto van Ten Boer uit 1955. </vt:lpstr>
      <vt:lpstr>O162 .Een luchtfoto van Ten Boer.</vt:lpstr>
      <vt:lpstr>O171. Een luchtfoto van Ten Boer uit 1971. </vt:lpstr>
      <vt:lpstr>O181. Een luchtfoto van Ten Boer uit 2005.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 Boer vroeger en nu ……..</dc:title>
  <dc:creator>Henk</dc:creator>
  <cp:lastModifiedBy>Van der Laan</cp:lastModifiedBy>
  <cp:revision>65</cp:revision>
  <dcterms:created xsi:type="dcterms:W3CDTF">2009-08-28T20:04:51Z</dcterms:created>
  <dcterms:modified xsi:type="dcterms:W3CDTF">2018-10-02T14:25:19Z</dcterms:modified>
</cp:coreProperties>
</file>